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58" r:id="rId4"/>
    <p:sldId id="263" r:id="rId5"/>
    <p:sldId id="273" r:id="rId6"/>
    <p:sldId id="272" r:id="rId7"/>
    <p:sldId id="275" r:id="rId8"/>
    <p:sldId id="276" r:id="rId9"/>
    <p:sldId id="277" r:id="rId10"/>
    <p:sldId id="269" r:id="rId11"/>
    <p:sldId id="278" r:id="rId12"/>
    <p:sldId id="264" r:id="rId13"/>
    <p:sldId id="270" r:id="rId14"/>
    <p:sldId id="271" r:id="rId1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2" d="100"/>
          <a:sy n="82" d="100"/>
        </p:scale>
        <p:origin x="1566" y="78"/>
      </p:cViewPr>
      <p:guideLst>
        <p:guide orient="horz" pos="2160"/>
        <p:guide pos="300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0804E4A-B668-0F4E-AA5C-3E12C79BEDCF}" type="datetimeFigureOut">
              <a:rPr lang="en-US" smtClean="0"/>
              <a:pPr/>
              <a:t>5/8/2017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2FEB260-044E-3842-9DC8-60BC243B3A25}" type="slidenum">
              <a:rPr lang="en-US" smtClean="0"/>
              <a:pPr/>
              <a:t>‹#›</a:t>
            </a:fld>
            <a:endParaRPr lang="en-US"/>
          </a:p>
        </p:txBody>
      </p:sp>
    </p:spTree>
    <p:extLst>
      <p:ext uri="{BB962C8B-B14F-4D97-AF65-F5344CB8AC3E}">
        <p14:creationId xmlns:p14="http://schemas.microsoft.com/office/powerpoint/2010/main" val="581267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3B30937-BF75-E44D-A710-D28EA17FC14C}" type="datetimeFigureOut">
              <a:rPr lang="en-US" smtClean="0"/>
              <a:pPr/>
              <a:t>5/8/2017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8F4F778-4FCF-0A4A-BFBB-CD5318572935}" type="slidenum">
              <a:rPr lang="en-US" smtClean="0"/>
              <a:pPr/>
              <a:t>‹#›</a:t>
            </a:fld>
            <a:endParaRPr lang="en-US"/>
          </a:p>
        </p:txBody>
      </p:sp>
    </p:spTree>
    <p:extLst>
      <p:ext uri="{BB962C8B-B14F-4D97-AF65-F5344CB8AC3E}">
        <p14:creationId xmlns:p14="http://schemas.microsoft.com/office/powerpoint/2010/main" val="16180469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F4F778-4FCF-0A4A-BFBB-CD5318572935}" type="slidenum">
              <a:rPr lang="en-US" smtClean="0"/>
              <a:pPr/>
              <a:t>0</a:t>
            </a:fld>
            <a:endParaRPr lang="en-US"/>
          </a:p>
        </p:txBody>
      </p:sp>
    </p:spTree>
    <p:extLst>
      <p:ext uri="{BB962C8B-B14F-4D97-AF65-F5344CB8AC3E}">
        <p14:creationId xmlns:p14="http://schemas.microsoft.com/office/powerpoint/2010/main" val="335845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FF0000"/>
                </a:solidFill>
              </a:rPr>
              <a:t>There are many apps and web based services that allow one to access MARTA schedule information. The apps listed are available via smart phone or tablet. Explain what each app does. We use these apps extensively in training. </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ED5F11-9845-472A-8F53-4EB5EC7B4D9B}" type="slidenum">
              <a:rPr lang="en-US" smtClean="0"/>
              <a:pPr fontAlgn="base">
                <a:spcBef>
                  <a:spcPct val="0"/>
                </a:spcBef>
                <a:spcAft>
                  <a:spcPct val="0"/>
                </a:spcAft>
                <a:defRPr/>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a:latin typeface="Arial" charset="0"/>
              </a:rPr>
              <a:t>MARTA services for the elderly, disabled or those with Medicare are discussed during training sessions.</a:t>
            </a:r>
            <a:endParaRPr lang="en-US" dirty="0"/>
          </a:p>
        </p:txBody>
      </p:sp>
      <p:sp>
        <p:nvSpPr>
          <p:cNvPr id="4" name="Slide Number Placeholder 3"/>
          <p:cNvSpPr>
            <a:spLocks noGrp="1"/>
          </p:cNvSpPr>
          <p:nvPr>
            <p:ph type="sldNum" sz="quarter" idx="10"/>
          </p:nvPr>
        </p:nvSpPr>
        <p:spPr/>
        <p:txBody>
          <a:bodyPr/>
          <a:lstStyle/>
          <a:p>
            <a:fld id="{58F4F778-4FCF-0A4A-BFBB-CD5318572935}" type="slidenum">
              <a:rPr lang="en-US" smtClean="0"/>
              <a:pPr/>
              <a:t>10</a:t>
            </a:fld>
            <a:endParaRPr lang="en-US"/>
          </a:p>
        </p:txBody>
      </p:sp>
    </p:spTree>
    <p:extLst>
      <p:ext uri="{BB962C8B-B14F-4D97-AF65-F5344CB8AC3E}">
        <p14:creationId xmlns:p14="http://schemas.microsoft.com/office/powerpoint/2010/main" val="396701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FF0000"/>
                </a:solidFill>
              </a:rPr>
              <a:t>I have given you a sample agenda for group training. This is what we do when a group comes into the center for training. </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476827-EDB5-4C89-8C54-8F5493AAA571}" type="slidenum">
              <a:rPr lang="en-US" smtClean="0"/>
              <a:pPr fontAlgn="base">
                <a:spcBef>
                  <a:spcPct val="0"/>
                </a:spcBef>
                <a:spcAft>
                  <a:spcPct val="0"/>
                </a:spcAft>
                <a:defRPr/>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Here’s a Travel Training Flyer for you take with you….The flyer is an overview the Travel Training program.</a:t>
            </a:r>
            <a:r>
              <a:rPr lang="en-US" altLang="en-US" baseline="0" dirty="0"/>
              <a:t> </a:t>
            </a:r>
            <a:r>
              <a:rPr lang="en-US" altLang="en-US" dirty="0"/>
              <a:t>If you want more information, there’s a phone number for you or you to call.</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3319" eaLnBrk="0" hangingPunct="0">
              <a:spcBef>
                <a:spcPct val="30000"/>
              </a:spcBef>
              <a:defRPr sz="1200">
                <a:solidFill>
                  <a:schemeClr val="tx1"/>
                </a:solidFill>
                <a:latin typeface="Calibri" pitchFamily="34" charset="0"/>
              </a:defRPr>
            </a:lvl1pPr>
            <a:lvl2pPr marL="729722" indent="-280064" defTabSz="913319" eaLnBrk="0" hangingPunct="0">
              <a:spcBef>
                <a:spcPct val="30000"/>
              </a:spcBef>
              <a:defRPr sz="1200">
                <a:solidFill>
                  <a:schemeClr val="tx1"/>
                </a:solidFill>
                <a:latin typeface="Calibri" pitchFamily="34" charset="0"/>
              </a:defRPr>
            </a:lvl2pPr>
            <a:lvl3pPr marL="1124923" indent="-224051" defTabSz="913319" eaLnBrk="0" hangingPunct="0">
              <a:spcBef>
                <a:spcPct val="30000"/>
              </a:spcBef>
              <a:defRPr sz="1200">
                <a:solidFill>
                  <a:schemeClr val="tx1"/>
                </a:solidFill>
                <a:latin typeface="Calibri" pitchFamily="34" charset="0"/>
              </a:defRPr>
            </a:lvl3pPr>
            <a:lvl4pPr marL="1574580" indent="-224051" defTabSz="913319" eaLnBrk="0" hangingPunct="0">
              <a:spcBef>
                <a:spcPct val="30000"/>
              </a:spcBef>
              <a:defRPr sz="1200">
                <a:solidFill>
                  <a:schemeClr val="tx1"/>
                </a:solidFill>
                <a:latin typeface="Calibri" pitchFamily="34" charset="0"/>
              </a:defRPr>
            </a:lvl4pPr>
            <a:lvl5pPr marL="2024238" indent="-224051" defTabSz="913319" eaLnBrk="0" hangingPunct="0">
              <a:spcBef>
                <a:spcPct val="30000"/>
              </a:spcBef>
              <a:defRPr sz="1200">
                <a:solidFill>
                  <a:schemeClr val="tx1"/>
                </a:solidFill>
                <a:latin typeface="Calibri" pitchFamily="34" charset="0"/>
              </a:defRPr>
            </a:lvl5pPr>
            <a:lvl6pPr marL="2472339" indent="-224051" defTabSz="913319" eaLnBrk="0" fontAlgn="base" hangingPunct="0">
              <a:spcBef>
                <a:spcPct val="30000"/>
              </a:spcBef>
              <a:spcAft>
                <a:spcPct val="0"/>
              </a:spcAft>
              <a:defRPr sz="1200">
                <a:solidFill>
                  <a:schemeClr val="tx1"/>
                </a:solidFill>
                <a:latin typeface="Calibri" pitchFamily="34" charset="0"/>
              </a:defRPr>
            </a:lvl6pPr>
            <a:lvl7pPr marL="2920441" indent="-224051" defTabSz="913319" eaLnBrk="0" fontAlgn="base" hangingPunct="0">
              <a:spcBef>
                <a:spcPct val="30000"/>
              </a:spcBef>
              <a:spcAft>
                <a:spcPct val="0"/>
              </a:spcAft>
              <a:defRPr sz="1200">
                <a:solidFill>
                  <a:schemeClr val="tx1"/>
                </a:solidFill>
                <a:latin typeface="Calibri" pitchFamily="34" charset="0"/>
              </a:defRPr>
            </a:lvl7pPr>
            <a:lvl8pPr marL="3368543" indent="-224051" defTabSz="913319" eaLnBrk="0" fontAlgn="base" hangingPunct="0">
              <a:spcBef>
                <a:spcPct val="30000"/>
              </a:spcBef>
              <a:spcAft>
                <a:spcPct val="0"/>
              </a:spcAft>
              <a:defRPr sz="1200">
                <a:solidFill>
                  <a:schemeClr val="tx1"/>
                </a:solidFill>
                <a:latin typeface="Calibri" pitchFamily="34" charset="0"/>
              </a:defRPr>
            </a:lvl8pPr>
            <a:lvl9pPr marL="3816645" indent="-224051" defTabSz="91331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547AC41-2817-4174-A8EF-68227EC91B82}" type="slidenum">
              <a:rPr lang="en-US" altLang="en-US" smtClean="0">
                <a:latin typeface="Arial" charset="0"/>
                <a:ea typeface="MS PGothic" pitchFamily="34" charset="-128"/>
              </a:rPr>
              <a:pPr eaLnBrk="1" fontAlgn="base" hangingPunct="1">
                <a:spcBef>
                  <a:spcPct val="0"/>
                </a:spcBef>
                <a:spcAft>
                  <a:spcPct val="0"/>
                </a:spcAft>
              </a:pPr>
              <a:t>12</a:t>
            </a:fld>
            <a:endParaRPr lang="en-US" altLang="en-US">
              <a:latin typeface="Arial"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Answer any additional questions…</a:t>
            </a:r>
          </a:p>
        </p:txBody>
      </p:sp>
      <p:sp>
        <p:nvSpPr>
          <p:cNvPr id="4" name="Slide Number Placeholder 3"/>
          <p:cNvSpPr>
            <a:spLocks noGrp="1"/>
          </p:cNvSpPr>
          <p:nvPr>
            <p:ph type="sldNum" sz="quarter" idx="5"/>
          </p:nvPr>
        </p:nvSpPr>
        <p:spPr/>
        <p:txBody>
          <a:bodyPr/>
          <a:lstStyle/>
          <a:p>
            <a:pPr>
              <a:defRPr/>
            </a:pPr>
            <a:fld id="{DAFBBB91-E8D7-4FAC-BDDF-2A9F18A8EF25}"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a:t>
            </a:r>
            <a:r>
              <a:rPr lang="en-US" dirty="0">
                <a:effectLst/>
              </a:rPr>
              <a:t>On November 6, 2013, MARTA  launched its new Travel Training Facility. The facility and program were designed to assist customers with disabilities learn how to use MARTA’s fixed routes independently.</a:t>
            </a:r>
            <a:endParaRPr lang="en-US" dirty="0"/>
          </a:p>
          <a:p>
            <a:pPr marL="0" indent="0">
              <a:buNone/>
            </a:pPr>
            <a:r>
              <a:rPr lang="en-US" dirty="0"/>
              <a:t>2. We provide transportation</a:t>
            </a:r>
            <a:r>
              <a:rPr lang="en-US" baseline="0" dirty="0"/>
              <a:t> related services to persons with disabilities, seniors and the general population.</a:t>
            </a:r>
          </a:p>
          <a:p>
            <a:r>
              <a:rPr lang="en-US" dirty="0"/>
              <a:t>3. MARTA’s Travel Training initiative was funded through a New Freedom grant.</a:t>
            </a:r>
            <a:r>
              <a:rPr lang="en-US" baseline="0" dirty="0"/>
              <a:t> </a:t>
            </a:r>
            <a:r>
              <a:rPr lang="en-US" sz="1200" b="0" i="0" u="none" strike="noStrike" kern="1200" baseline="0" dirty="0">
                <a:solidFill>
                  <a:schemeClr val="tx1"/>
                </a:solidFill>
                <a:latin typeface="+mn-lt"/>
                <a:ea typeface="+mn-ea"/>
                <a:cs typeface="+mn-cs"/>
              </a:rPr>
              <a:t>Our initiative promotes greater independence and  confidence for individuals with disabilities to travel anywhere within the MARTA service area. </a:t>
            </a:r>
            <a:endParaRPr lang="en-US" dirty="0"/>
          </a:p>
        </p:txBody>
      </p:sp>
      <p:sp>
        <p:nvSpPr>
          <p:cNvPr id="4" name="Slide Number Placeholder 3"/>
          <p:cNvSpPr>
            <a:spLocks noGrp="1"/>
          </p:cNvSpPr>
          <p:nvPr>
            <p:ph type="sldNum" sz="quarter" idx="10"/>
          </p:nvPr>
        </p:nvSpPr>
        <p:spPr/>
        <p:txBody>
          <a:bodyPr/>
          <a:lstStyle/>
          <a:p>
            <a:fld id="{58F4F778-4FCF-0A4A-BFBB-CD5318572935}" type="slidenum">
              <a:rPr lang="en-US" smtClean="0"/>
              <a:pPr/>
              <a:t>1</a:t>
            </a:fld>
            <a:endParaRPr lang="en-US"/>
          </a:p>
        </p:txBody>
      </p:sp>
    </p:spTree>
    <p:extLst>
      <p:ext uri="{BB962C8B-B14F-4D97-AF65-F5344CB8AC3E}">
        <p14:creationId xmlns:p14="http://schemas.microsoft.com/office/powerpoint/2010/main" val="16204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F4F778-4FCF-0A4A-BFBB-CD5318572935}" type="slidenum">
              <a:rPr lang="en-US" smtClean="0"/>
              <a:pPr/>
              <a:t>2</a:t>
            </a:fld>
            <a:endParaRPr lang="en-US"/>
          </a:p>
        </p:txBody>
      </p:sp>
    </p:spTree>
    <p:extLst>
      <p:ext uri="{BB962C8B-B14F-4D97-AF65-F5344CB8AC3E}">
        <p14:creationId xmlns:p14="http://schemas.microsoft.com/office/powerpoint/2010/main" val="306752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Wingdings" pitchFamily="2" charset="2"/>
              <a:buChar char="§"/>
            </a:pPr>
            <a:r>
              <a:rPr lang="en-US" altLang="en-US" sz="1200" dirty="0">
                <a:latin typeface="Arial" charset="0"/>
              </a:rPr>
              <a:t>One-on-one, Make your regular trips on MARTA buses and trains,</a:t>
            </a:r>
            <a:r>
              <a:rPr lang="en-US" altLang="en-US" sz="1200" baseline="0" dirty="0">
                <a:latin typeface="Arial" charset="0"/>
              </a:rPr>
              <a:t> </a:t>
            </a:r>
            <a:r>
              <a:rPr lang="en-US" altLang="en-US" sz="1200" dirty="0">
                <a:latin typeface="Arial" charset="0"/>
              </a:rPr>
              <a:t>Trainer comes to your home to help you plan your route,</a:t>
            </a:r>
            <a:r>
              <a:rPr lang="en-US" altLang="en-US" sz="1200" baseline="0" dirty="0">
                <a:latin typeface="Arial" charset="0"/>
              </a:rPr>
              <a:t> T</a:t>
            </a:r>
            <a:r>
              <a:rPr lang="en-US" altLang="en-US" sz="1200" dirty="0">
                <a:latin typeface="Arial" charset="0"/>
              </a:rPr>
              <a:t>rainer will ride with you, until you can confidently travel on your own. </a:t>
            </a:r>
          </a:p>
          <a:p>
            <a:pPr marL="171450" indent="-171450" eaLnBrk="1" hangingPunct="1">
              <a:spcBef>
                <a:spcPct val="0"/>
              </a:spcBef>
              <a:buFont typeface="Wingdings" pitchFamily="2" charset="2"/>
              <a:buChar char="§"/>
            </a:pPr>
            <a:r>
              <a:rPr lang="en-US" altLang="en-US" sz="1200" dirty="0">
                <a:latin typeface="Arial" charset="0"/>
              </a:rPr>
              <a:t>Groups of 3 or more individuals, Learn the basics of Travel </a:t>
            </a:r>
            <a:r>
              <a:rPr lang="en-US" altLang="en-US" sz="1200" dirty="0" err="1">
                <a:latin typeface="Arial" charset="0"/>
              </a:rPr>
              <a:t>Training,Trainer</a:t>
            </a:r>
            <a:r>
              <a:rPr lang="en-US" altLang="en-US" sz="1200" dirty="0">
                <a:latin typeface="Arial" charset="0"/>
              </a:rPr>
              <a:t> will come to the specified location,</a:t>
            </a:r>
            <a:r>
              <a:rPr lang="en-US" altLang="en-US" sz="1200" baseline="0" dirty="0">
                <a:latin typeface="Arial" charset="0"/>
              </a:rPr>
              <a:t> </a:t>
            </a:r>
            <a:r>
              <a:rPr lang="en-US" altLang="en-US" sz="1200" dirty="0">
                <a:latin typeface="Arial" charset="0"/>
              </a:rPr>
              <a:t>Training may take place at the Travel Training Center, The basics of safety, map reading, BVM usage and trip planning are taught. Basics</a:t>
            </a:r>
            <a:r>
              <a:rPr lang="en-US" altLang="en-US" sz="1200" baseline="0" dirty="0">
                <a:latin typeface="Arial" charset="0"/>
              </a:rPr>
              <a:t> of Reduced Fare as well as trips to the Reduced fare Office are included in Group Training</a:t>
            </a:r>
            <a:endParaRPr lang="en-US" altLang="en-US" sz="1200" dirty="0">
              <a:latin typeface="Arial" charset="0"/>
            </a:endParaRPr>
          </a:p>
        </p:txBody>
      </p:sp>
      <p:sp>
        <p:nvSpPr>
          <p:cNvPr id="4" name="Slide Number Placeholder 3"/>
          <p:cNvSpPr>
            <a:spLocks noGrp="1"/>
          </p:cNvSpPr>
          <p:nvPr>
            <p:ph type="sldNum" sz="quarter" idx="10"/>
          </p:nvPr>
        </p:nvSpPr>
        <p:spPr/>
        <p:txBody>
          <a:bodyPr/>
          <a:lstStyle/>
          <a:p>
            <a:fld id="{58F4F778-4FCF-0A4A-BFBB-CD5318572935}" type="slidenum">
              <a:rPr lang="en-US" smtClean="0"/>
              <a:pPr/>
              <a:t>3</a:t>
            </a:fld>
            <a:endParaRPr lang="en-US"/>
          </a:p>
        </p:txBody>
      </p:sp>
    </p:spTree>
    <p:extLst>
      <p:ext uri="{BB962C8B-B14F-4D97-AF65-F5344CB8AC3E}">
        <p14:creationId xmlns:p14="http://schemas.microsoft.com/office/powerpoint/2010/main" val="389157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1. Assessment in </a:t>
            </a:r>
            <a:r>
              <a:rPr lang="en-US" sz="1200"/>
              <a:t>person…then develop </a:t>
            </a:r>
            <a:r>
              <a:rPr lang="en-US" sz="1200" dirty="0"/>
              <a:t>an ITTP (Individualized Travel Training Plan) and a Travel Schedule. The ITTP will contain goals and objectives that meet the needs of the trainee.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2. The Travel Trainers meet with the trainee and complete an Overview of Information. This process includes completing an Emergency Plan and reviewing MARTA safety materials and brochures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3. </a:t>
            </a:r>
            <a:r>
              <a:rPr lang="en-US" sz="1200" dirty="0">
                <a:latin typeface="Arial" panose="020B0604020202020204" pitchFamily="34" charset="0"/>
                <a:cs typeface="Arial" panose="020B0604020202020204" pitchFamily="34" charset="0"/>
              </a:rPr>
              <a:t>The trainer who is assigned to the trainee will meet with the trainee and begin the process of travel training</a:t>
            </a:r>
            <a:endParaRPr lang="en-US" sz="1200" dirty="0"/>
          </a:p>
          <a:p>
            <a:endParaRPr lang="en-US" dirty="0"/>
          </a:p>
        </p:txBody>
      </p:sp>
      <p:sp>
        <p:nvSpPr>
          <p:cNvPr id="4" name="Slide Number Placeholder 3"/>
          <p:cNvSpPr>
            <a:spLocks noGrp="1"/>
          </p:cNvSpPr>
          <p:nvPr>
            <p:ph type="sldNum" sz="quarter" idx="10"/>
          </p:nvPr>
        </p:nvSpPr>
        <p:spPr/>
        <p:txBody>
          <a:bodyPr/>
          <a:lstStyle/>
          <a:p>
            <a:fld id="{58F4F778-4FCF-0A4A-BFBB-CD5318572935}" type="slidenum">
              <a:rPr lang="en-US" smtClean="0"/>
              <a:pPr/>
              <a:t>4</a:t>
            </a:fld>
            <a:endParaRPr lang="en-US"/>
          </a:p>
        </p:txBody>
      </p:sp>
    </p:spTree>
    <p:extLst>
      <p:ext uri="{BB962C8B-B14F-4D97-AF65-F5344CB8AC3E}">
        <p14:creationId xmlns:p14="http://schemas.microsoft.com/office/powerpoint/2010/main" val="418103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F4F778-4FCF-0A4A-BFBB-CD5318572935}" type="slidenum">
              <a:rPr lang="en-US" smtClean="0"/>
              <a:pPr/>
              <a:t>5</a:t>
            </a:fld>
            <a:endParaRPr lang="en-US"/>
          </a:p>
        </p:txBody>
      </p:sp>
    </p:spTree>
    <p:extLst>
      <p:ext uri="{BB962C8B-B14F-4D97-AF65-F5344CB8AC3E}">
        <p14:creationId xmlns:p14="http://schemas.microsoft.com/office/powerpoint/2010/main" val="330834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Info…</a:t>
            </a:r>
          </a:p>
        </p:txBody>
      </p:sp>
      <p:sp>
        <p:nvSpPr>
          <p:cNvPr id="4" name="Slide Number Placeholder 3"/>
          <p:cNvSpPr>
            <a:spLocks noGrp="1"/>
          </p:cNvSpPr>
          <p:nvPr>
            <p:ph type="sldNum" sz="quarter" idx="10"/>
          </p:nvPr>
        </p:nvSpPr>
        <p:spPr/>
        <p:txBody>
          <a:bodyPr/>
          <a:lstStyle/>
          <a:p>
            <a:fld id="{58F4F778-4FCF-0A4A-BFBB-CD5318572935}" type="slidenum">
              <a:rPr lang="en-US" smtClean="0"/>
              <a:pPr/>
              <a:t>6</a:t>
            </a:fld>
            <a:endParaRPr lang="en-US"/>
          </a:p>
        </p:txBody>
      </p:sp>
    </p:spTree>
    <p:extLst>
      <p:ext uri="{BB962C8B-B14F-4D97-AF65-F5344CB8AC3E}">
        <p14:creationId xmlns:p14="http://schemas.microsoft.com/office/powerpoint/2010/main" val="368039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F4F778-4FCF-0A4A-BFBB-CD5318572935}" type="slidenum">
              <a:rPr lang="en-US" smtClean="0"/>
              <a:pPr/>
              <a:t>7</a:t>
            </a:fld>
            <a:endParaRPr lang="en-US"/>
          </a:p>
        </p:txBody>
      </p:sp>
    </p:spTree>
    <p:extLst>
      <p:ext uri="{BB962C8B-B14F-4D97-AF65-F5344CB8AC3E}">
        <p14:creationId xmlns:p14="http://schemas.microsoft.com/office/powerpoint/2010/main" val="83541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place a huge emphasis on safety during travel training.</a:t>
            </a:r>
            <a:r>
              <a:rPr lang="en-US" sz="1200" b="0" i="0" u="none" strike="noStrike" kern="1200" baseline="0" dirty="0">
                <a:solidFill>
                  <a:schemeClr val="tx1"/>
                </a:solidFill>
                <a:latin typeface="+mn-lt"/>
                <a:ea typeface="+mn-ea"/>
                <a:cs typeface="+mn-cs"/>
              </a:rPr>
              <a:t> All MARTA buses and trains are accessible. Ramps and lifts are available on all vehicles. All rail stations </a:t>
            </a:r>
            <a:r>
              <a:rPr lang="en-US" sz="1200" b="0" i="0" u="none" strike="noStrike" kern="1200" baseline="0">
                <a:solidFill>
                  <a:schemeClr val="tx1"/>
                </a:solidFill>
                <a:latin typeface="+mn-lt"/>
                <a:ea typeface="+mn-ea"/>
                <a:cs typeface="+mn-cs"/>
              </a:rPr>
              <a:t>have elevators. </a:t>
            </a:r>
            <a:endParaRPr lang="en-US" dirty="0"/>
          </a:p>
        </p:txBody>
      </p:sp>
      <p:sp>
        <p:nvSpPr>
          <p:cNvPr id="4" name="Slide Number Placeholder 3"/>
          <p:cNvSpPr>
            <a:spLocks noGrp="1"/>
          </p:cNvSpPr>
          <p:nvPr>
            <p:ph type="sldNum" sz="quarter" idx="10"/>
          </p:nvPr>
        </p:nvSpPr>
        <p:spPr/>
        <p:txBody>
          <a:bodyPr/>
          <a:lstStyle/>
          <a:p>
            <a:fld id="{58F4F778-4FCF-0A4A-BFBB-CD5318572935}" type="slidenum">
              <a:rPr lang="en-US" smtClean="0"/>
              <a:pPr/>
              <a:t>8</a:t>
            </a:fld>
            <a:endParaRPr lang="en-US"/>
          </a:p>
        </p:txBody>
      </p:sp>
    </p:spTree>
    <p:extLst>
      <p:ext uri="{BB962C8B-B14F-4D97-AF65-F5344CB8AC3E}">
        <p14:creationId xmlns:p14="http://schemas.microsoft.com/office/powerpoint/2010/main" val="353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17E7F-31CB-BC45-995E-62ECA5DF150C}" type="datetime1">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519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33F0-5D53-664F-B4CF-FD07941FC183}" type="datetime1">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44653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B84A5-85B2-004D-9224-14CD1969AAD2}" type="datetime1">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98272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992680-01AB-E042-BBA6-1F64690D3E5A}" type="datetime1">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244168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4B35D-EBBD-A941-B5FF-2D47406EE2A8}" type="datetime1">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4050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E342D-6711-4947-BC2D-1720BDB7AE8C}" type="datetime1">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105513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851A0E-B409-2348-BCDF-7A62FF137372}" type="datetime1">
              <a:rPr lang="en-US" smtClean="0"/>
              <a:pPr/>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121983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1B87FD-F866-8A45-A29D-698BEB1D3ABD}" type="datetime1">
              <a:rPr lang="en-US" smtClean="0"/>
              <a:pPr/>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118242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A3CE8-C4D7-E349-9C5B-B3C18CEC7774}" type="datetime1">
              <a:rPr lang="en-US" smtClean="0"/>
              <a:pPr/>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335033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66C8A-CE48-D244-83A4-029836DB109F}" type="datetime1">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193143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3295F-2129-2F42-BADE-6B8A4F6D1DFA}" type="datetime1">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63698B-321A-0340-9C10-11FFEA0AE9F5}" type="slidenum">
              <a:rPr lang="en-US" smtClean="0"/>
              <a:pPr/>
              <a:t>‹#›</a:t>
            </a:fld>
            <a:endParaRPr lang="en-US"/>
          </a:p>
        </p:txBody>
      </p:sp>
    </p:spTree>
    <p:extLst>
      <p:ext uri="{BB962C8B-B14F-4D97-AF65-F5344CB8AC3E}">
        <p14:creationId xmlns:p14="http://schemas.microsoft.com/office/powerpoint/2010/main" val="206401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A336C-3B88-3A45-9C66-94D8468D09CE}" type="datetime1">
              <a:rPr lang="en-US" smtClean="0"/>
              <a:pPr/>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MAX Logo-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80" y="95405"/>
            <a:ext cx="2401991" cy="937784"/>
          </a:xfrm>
          <a:prstGeom prst="rect">
            <a:avLst/>
          </a:prstGeom>
        </p:spPr>
      </p:pic>
      <p:cxnSp>
        <p:nvCxnSpPr>
          <p:cNvPr id="8" name="Straight Connector 7"/>
          <p:cNvCxnSpPr/>
          <p:nvPr userDrawn="1"/>
        </p:nvCxnSpPr>
        <p:spPr>
          <a:xfrm flipH="1">
            <a:off x="1803002" y="782477"/>
            <a:ext cx="7110598"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646865"/>
      </p:ext>
    </p:extLst>
  </p:cSld>
  <p:clrMap bg1="dk1" tx1="lt1" bg2="dk2" tx2="lt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4997952" y="510735"/>
            <a:ext cx="4146048" cy="6779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200" b="1" spc="300" dirty="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latin typeface="Arial" pitchFamily="34" charset="0"/>
                <a:cs typeface="Arial" pitchFamily="34" charset="0"/>
              </a:rPr>
              <a:t>Welcome to MARTA’s Travel Training Center! </a:t>
            </a:r>
            <a:endParaRPr lang="en-US" sz="3200" b="1" spc="300" dirty="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latin typeface="Arial" pitchFamily="34" charset="0"/>
            </a:endParaRPr>
          </a:p>
        </p:txBody>
      </p:sp>
      <p:sp>
        <p:nvSpPr>
          <p:cNvPr id="5" name="Slide Number Placeholder 4"/>
          <p:cNvSpPr>
            <a:spLocks noGrp="1"/>
          </p:cNvSpPr>
          <p:nvPr>
            <p:ph type="sldNum" sz="quarter" idx="12"/>
          </p:nvPr>
        </p:nvSpPr>
        <p:spPr>
          <a:xfrm>
            <a:off x="5878286" y="6019800"/>
            <a:ext cx="2841172" cy="543129"/>
          </a:xfrm>
        </p:spPr>
        <p:txBody>
          <a:bodyPr/>
          <a:lstStyle/>
          <a:p>
            <a:pPr algn="ctr">
              <a:defRPr/>
            </a:pPr>
            <a:r>
              <a:rPr lang="en-US" altLang="en-US" sz="1600" b="1" spc="300" dirty="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latin typeface="Arial" pitchFamily="34" charset="0"/>
                <a:cs typeface="Arial" pitchFamily="34" charset="0"/>
              </a:rPr>
              <a:t>Kathryn White</a:t>
            </a:r>
          </a:p>
          <a:p>
            <a:pPr algn="ctr">
              <a:defRPr/>
            </a:pPr>
            <a:r>
              <a:rPr lang="en-US" altLang="en-US" sz="1600" b="1" spc="300" dirty="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latin typeface="Arial" pitchFamily="34" charset="0"/>
                <a:cs typeface="Arial" pitchFamily="34" charset="0"/>
              </a:rPr>
              <a:t>May 17, 2017</a:t>
            </a:r>
            <a:endParaRPr lang="en-US" sz="1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endParaRPr>
          </a:p>
        </p:txBody>
      </p:sp>
    </p:spTree>
    <p:extLst>
      <p:ext uri="{BB962C8B-B14F-4D97-AF65-F5344CB8AC3E}">
        <p14:creationId xmlns:p14="http://schemas.microsoft.com/office/powerpoint/2010/main" val="78392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33400" y="858838"/>
            <a:ext cx="7956550" cy="3987800"/>
          </a:xfrm>
        </p:spPr>
        <p:txBody>
          <a:bodyPr/>
          <a:lstStyle/>
          <a:p>
            <a:pPr eaLnBrk="1" hangingPunct="1">
              <a:lnSpc>
                <a:spcPct val="130000"/>
              </a:lnSpc>
              <a:buClr>
                <a:schemeClr val="tx1"/>
              </a:buClr>
              <a:buSzPct val="150000"/>
              <a:buFont typeface="Wingdings" pitchFamily="2" charset="2"/>
              <a:buChar char="§"/>
            </a:pPr>
            <a:r>
              <a:rPr lang="en-US" altLang="en-US" sz="2800" b="1" dirty="0"/>
              <a:t>MARTA See &amp; Say App</a:t>
            </a:r>
            <a:endParaRPr lang="en-US" altLang="en-US" sz="2800" dirty="0">
              <a:latin typeface="Arial" charset="0"/>
              <a:ea typeface="MS PGothic" pitchFamily="34" charset="-128"/>
              <a:cs typeface="Arial" charset="0"/>
            </a:endParaRPr>
          </a:p>
          <a:p>
            <a:pPr eaLnBrk="1" hangingPunct="1">
              <a:lnSpc>
                <a:spcPct val="130000"/>
              </a:lnSpc>
              <a:buClr>
                <a:schemeClr val="tx1"/>
              </a:buClr>
              <a:buSzPct val="150000"/>
              <a:buFont typeface="Wingdings" pitchFamily="2" charset="2"/>
              <a:buChar char="§"/>
            </a:pPr>
            <a:r>
              <a:rPr lang="en-US" altLang="en-US" sz="2800" b="1" dirty="0"/>
              <a:t>MARTA On the Go App</a:t>
            </a:r>
            <a:endParaRPr lang="en-US" altLang="en-US" sz="2800" dirty="0">
              <a:latin typeface="Arial" charset="0"/>
              <a:ea typeface="MS PGothic" pitchFamily="34" charset="-128"/>
            </a:endParaRPr>
          </a:p>
          <a:p>
            <a:pPr eaLnBrk="1" hangingPunct="1">
              <a:lnSpc>
                <a:spcPct val="130000"/>
              </a:lnSpc>
              <a:buClr>
                <a:schemeClr val="tx1"/>
              </a:buClr>
              <a:buSzPct val="150000"/>
              <a:buFont typeface="Wingdings" pitchFamily="2" charset="2"/>
              <a:buChar char="§"/>
            </a:pPr>
            <a:r>
              <a:rPr lang="en-US" altLang="en-US" sz="2800" b="1" dirty="0"/>
              <a:t>Itsmarta.com On the Go</a:t>
            </a:r>
            <a:endParaRPr lang="en-US" altLang="en-US" sz="2800" b="1" dirty="0">
              <a:latin typeface="Arial" charset="0"/>
              <a:ea typeface="MS PGothic" pitchFamily="34" charset="-128"/>
            </a:endParaRPr>
          </a:p>
          <a:p>
            <a:pPr eaLnBrk="1" hangingPunct="1"/>
            <a:endParaRPr lang="en-US" altLang="en-US" dirty="0">
              <a:ea typeface="MS PGothic" pitchFamily="34" charset="-128"/>
            </a:endParaRPr>
          </a:p>
        </p:txBody>
      </p:sp>
      <p:pic>
        <p:nvPicPr>
          <p:cNvPr id="30723" name="Picture 8" descr="New B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1" descr="iphone app screensho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013" y="2841625"/>
            <a:ext cx="2362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C:\Users\kawhite\Pictures\marta-see-say-ipho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819400"/>
            <a:ext cx="2362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4" descr="itsmarta mobile screensh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9029" y="2841624"/>
            <a:ext cx="2250621" cy="323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079056" y="163677"/>
            <a:ext cx="4777398" cy="584775"/>
          </a:xfrm>
          <a:prstGeom prst="rect">
            <a:avLst/>
          </a:prstGeom>
        </p:spPr>
        <p:txBody>
          <a:bodyPr wrap="none">
            <a:spAutoFit/>
          </a:bodyPr>
          <a:lstStyle/>
          <a:p>
            <a:r>
              <a:rPr lang="en-US" sz="3200" b="1" i="1" dirty="0">
                <a:solidFill>
                  <a:srgbClr val="000090"/>
                </a:solidFill>
                <a:latin typeface="Arial"/>
                <a:cs typeface="Arial"/>
              </a:rPr>
              <a:t>MARTA, Travel Training</a:t>
            </a:r>
            <a:endParaRPr lang="en-US" sz="3200" dirty="0"/>
          </a:p>
        </p:txBody>
      </p:sp>
    </p:spTree>
    <p:custDataLst>
      <p:tags r:id="rId1"/>
    </p:custDataLst>
    <p:extLst>
      <p:ext uri="{BB962C8B-B14F-4D97-AF65-F5344CB8AC3E}">
        <p14:creationId xmlns:p14="http://schemas.microsoft.com/office/powerpoint/2010/main" val="356138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Reduced Fare Brochure</a:t>
            </a:r>
          </a:p>
        </p:txBody>
      </p:sp>
      <p:sp>
        <p:nvSpPr>
          <p:cNvPr id="3" name="Text Placeholder 2"/>
          <p:cNvSpPr>
            <a:spLocks noGrp="1"/>
          </p:cNvSpPr>
          <p:nvPr>
            <p:ph type="body" idx="1"/>
          </p:nvPr>
        </p:nvSpPr>
        <p:spPr/>
        <p:txBody>
          <a:bodyPr/>
          <a:lstStyle/>
          <a:p>
            <a:r>
              <a:rPr lang="en-US" dirty="0"/>
              <a:t>Handout:</a:t>
            </a:r>
          </a:p>
        </p:txBody>
      </p:sp>
      <p:sp>
        <p:nvSpPr>
          <p:cNvPr id="6" name="Rectangle 5"/>
          <p:cNvSpPr/>
          <p:nvPr/>
        </p:nvSpPr>
        <p:spPr>
          <a:xfrm>
            <a:off x="4896999" y="176270"/>
            <a:ext cx="4247001" cy="523220"/>
          </a:xfrm>
          <a:prstGeom prst="rect">
            <a:avLst/>
          </a:prstGeom>
        </p:spPr>
        <p:txBody>
          <a:bodyPr wrap="square">
            <a:spAutoFit/>
          </a:bodyPr>
          <a:lstStyle/>
          <a:p>
            <a:r>
              <a:rPr lang="en-US" sz="2800" b="1" i="1" dirty="0">
                <a:solidFill>
                  <a:srgbClr val="000090"/>
                </a:solidFill>
                <a:latin typeface="Arial"/>
                <a:cs typeface="Arial"/>
              </a:rPr>
              <a:t>MARTA, Travel Training</a:t>
            </a:r>
            <a:endParaRPr lang="en-US" sz="28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740" y="925284"/>
            <a:ext cx="3205980" cy="562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01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New B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2"/>
          <p:cNvSpPr txBox="1">
            <a:spLocks noChangeArrowheads="1"/>
          </p:cNvSpPr>
          <p:nvPr/>
        </p:nvSpPr>
        <p:spPr bwMode="auto">
          <a:xfrm>
            <a:off x="114299" y="914400"/>
            <a:ext cx="8915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rial" charset="0"/>
              </a:rPr>
              <a:t>Sample of an agenda used for group training:</a:t>
            </a:r>
          </a:p>
        </p:txBody>
      </p:sp>
      <p:pic>
        <p:nvPicPr>
          <p:cNvPr id="1126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26772"/>
            <a:ext cx="3276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926772"/>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079056" y="163677"/>
            <a:ext cx="4777398" cy="584775"/>
          </a:xfrm>
          <a:prstGeom prst="rect">
            <a:avLst/>
          </a:prstGeom>
        </p:spPr>
        <p:txBody>
          <a:bodyPr wrap="none">
            <a:spAutoFit/>
          </a:bodyPr>
          <a:lstStyle/>
          <a:p>
            <a:r>
              <a:rPr lang="en-US" sz="3200" b="1" i="1" dirty="0">
                <a:solidFill>
                  <a:srgbClr val="000090"/>
                </a:solidFill>
                <a:latin typeface="Arial"/>
                <a:cs typeface="Arial"/>
              </a:rPr>
              <a:t>MARTA, Travel Training</a:t>
            </a:r>
            <a:endParaRPr lang="en-US" sz="3200" dirty="0"/>
          </a:p>
        </p:txBody>
      </p:sp>
    </p:spTree>
    <p:custDataLst>
      <p:tags r:id="rId1"/>
    </p:custDataLst>
    <p:extLst>
      <p:ext uri="{BB962C8B-B14F-4D97-AF65-F5344CB8AC3E}">
        <p14:creationId xmlns:p14="http://schemas.microsoft.com/office/powerpoint/2010/main" val="43718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4" y="1218520"/>
            <a:ext cx="4054475" cy="52498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5843" name="Title 1"/>
          <p:cNvSpPr>
            <a:spLocks noGrp="1"/>
          </p:cNvSpPr>
          <p:nvPr>
            <p:ph type="title"/>
          </p:nvPr>
        </p:nvSpPr>
        <p:spPr>
          <a:xfrm>
            <a:off x="228600" y="4495800"/>
            <a:ext cx="4002088" cy="1362075"/>
          </a:xfrm>
        </p:spPr>
        <p:txBody>
          <a:bodyPr/>
          <a:lstStyle/>
          <a:p>
            <a:r>
              <a:rPr lang="en-US" altLang="en-US" cap="none">
                <a:latin typeface="Arial" charset="0"/>
                <a:cs typeface="Arial" charset="0"/>
              </a:rPr>
              <a:t>Travel Training Flyer</a:t>
            </a:r>
          </a:p>
        </p:txBody>
      </p:sp>
      <p:sp>
        <p:nvSpPr>
          <p:cNvPr id="35844" name="Text Placeholder 2"/>
          <p:cNvSpPr>
            <a:spLocks noGrp="1"/>
          </p:cNvSpPr>
          <p:nvPr>
            <p:ph type="body" idx="1"/>
          </p:nvPr>
        </p:nvSpPr>
        <p:spPr>
          <a:xfrm>
            <a:off x="381000" y="2971800"/>
            <a:ext cx="7772400" cy="1500188"/>
          </a:xfrm>
        </p:spPr>
        <p:txBody>
          <a:bodyPr/>
          <a:lstStyle/>
          <a:p>
            <a:r>
              <a:rPr lang="en-US" altLang="en-US">
                <a:solidFill>
                  <a:schemeClr val="tx1"/>
                </a:solidFill>
                <a:ea typeface="MS PGothic" pitchFamily="34" charset="-128"/>
              </a:rPr>
              <a:t>Handout:</a:t>
            </a:r>
          </a:p>
        </p:txBody>
      </p:sp>
      <p:sp>
        <p:nvSpPr>
          <p:cNvPr id="6" name="Rectangle 5"/>
          <p:cNvSpPr/>
          <p:nvPr/>
        </p:nvSpPr>
        <p:spPr>
          <a:xfrm>
            <a:off x="4079056" y="163677"/>
            <a:ext cx="4777398" cy="584775"/>
          </a:xfrm>
          <a:prstGeom prst="rect">
            <a:avLst/>
          </a:prstGeom>
        </p:spPr>
        <p:txBody>
          <a:bodyPr wrap="none">
            <a:spAutoFit/>
          </a:bodyPr>
          <a:lstStyle/>
          <a:p>
            <a:r>
              <a:rPr lang="en-US" sz="3200" b="1" i="1" dirty="0">
                <a:solidFill>
                  <a:srgbClr val="000090"/>
                </a:solidFill>
                <a:latin typeface="Arial"/>
                <a:cs typeface="Arial"/>
              </a:rPr>
              <a:t>MARTA, Travel Training</a:t>
            </a:r>
            <a:endParaRPr lang="en-US" sz="3200" dirty="0"/>
          </a:p>
        </p:txBody>
      </p:sp>
    </p:spTree>
    <p:extLst>
      <p:ext uri="{BB962C8B-B14F-4D97-AF65-F5344CB8AC3E}">
        <p14:creationId xmlns:p14="http://schemas.microsoft.com/office/powerpoint/2010/main" val="167281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3"/>
          <p:cNvSpPr txBox="1">
            <a:spLocks noChangeArrowheads="1"/>
          </p:cNvSpPr>
          <p:nvPr/>
        </p:nvSpPr>
        <p:spPr bwMode="auto">
          <a:xfrm>
            <a:off x="152400" y="2492829"/>
            <a:ext cx="868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latin typeface="Arial" charset="0"/>
              </a:rPr>
              <a:t>We appreciate that you have taken the time to visit with us today. If you need assistance with anything we discussed today, don’t hesitate to call MARTA’s Travel Training Center at, </a:t>
            </a:r>
            <a:r>
              <a:rPr lang="en-US" altLang="en-US" sz="2800" b="1" dirty="0">
                <a:latin typeface="Arial" charset="0"/>
              </a:rPr>
              <a:t>404-848-5193</a:t>
            </a:r>
            <a:r>
              <a:rPr lang="en-US" altLang="en-US" sz="2800" dirty="0">
                <a:latin typeface="Arial" charset="0"/>
              </a:rPr>
              <a:t>.</a:t>
            </a:r>
          </a:p>
          <a:p>
            <a:pPr eaLnBrk="1" hangingPunct="1">
              <a:spcBef>
                <a:spcPct val="0"/>
              </a:spcBef>
              <a:buFontTx/>
              <a:buNone/>
            </a:pPr>
            <a:endParaRPr lang="en-US" altLang="en-US" sz="2800" dirty="0">
              <a:latin typeface="Arial" charset="0"/>
            </a:endParaRPr>
          </a:p>
        </p:txBody>
      </p:sp>
      <p:sp>
        <p:nvSpPr>
          <p:cNvPr id="2" name="Title 1"/>
          <p:cNvSpPr>
            <a:spLocks noGrp="1"/>
          </p:cNvSpPr>
          <p:nvPr>
            <p:ph type="title"/>
          </p:nvPr>
        </p:nvSpPr>
        <p:spPr>
          <a:xfrm>
            <a:off x="370114" y="1025753"/>
            <a:ext cx="8229600" cy="1143000"/>
          </a:xfrm>
        </p:spPr>
        <p:txBody>
          <a:bodyPr>
            <a:normAutofit/>
          </a:bodyPr>
          <a:lstStyle/>
          <a:p>
            <a:r>
              <a:rPr lang="en-US" sz="4800" dirty="0">
                <a:latin typeface="Arial" panose="020B0604020202020204" pitchFamily="34" charset="0"/>
                <a:cs typeface="Arial" panose="020B0604020202020204" pitchFamily="34" charset="0"/>
              </a:rPr>
              <a:t>Thank you!</a:t>
            </a:r>
          </a:p>
        </p:txBody>
      </p:sp>
      <p:sp>
        <p:nvSpPr>
          <p:cNvPr id="5" name="Rectangle 4"/>
          <p:cNvSpPr/>
          <p:nvPr/>
        </p:nvSpPr>
        <p:spPr>
          <a:xfrm>
            <a:off x="4079056" y="163677"/>
            <a:ext cx="4777398" cy="584775"/>
          </a:xfrm>
          <a:prstGeom prst="rect">
            <a:avLst/>
          </a:prstGeom>
        </p:spPr>
        <p:txBody>
          <a:bodyPr wrap="none">
            <a:spAutoFit/>
          </a:bodyPr>
          <a:lstStyle/>
          <a:p>
            <a:r>
              <a:rPr lang="en-US" sz="3200" b="1" i="1" dirty="0">
                <a:solidFill>
                  <a:srgbClr val="000090"/>
                </a:solidFill>
                <a:latin typeface="Arial"/>
                <a:cs typeface="Arial"/>
              </a:rPr>
              <a:t>MARTA, Travel Training</a:t>
            </a:r>
            <a:endParaRPr lang="en-US" sz="3200" dirty="0"/>
          </a:p>
        </p:txBody>
      </p:sp>
    </p:spTree>
    <p:extLst>
      <p:ext uri="{BB962C8B-B14F-4D97-AF65-F5344CB8AC3E}">
        <p14:creationId xmlns:p14="http://schemas.microsoft.com/office/powerpoint/2010/main" val="424691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80" y="274638"/>
            <a:ext cx="8229600" cy="507839"/>
          </a:xfrm>
        </p:spPr>
        <p:txBody>
          <a:bodyPr>
            <a:noAutofit/>
          </a:bodyPr>
          <a:lstStyle/>
          <a:p>
            <a:pPr algn="r"/>
            <a:r>
              <a:rPr lang="en-US" sz="3200" b="1" i="1" dirty="0">
                <a:solidFill>
                  <a:srgbClr val="000090"/>
                </a:solidFill>
                <a:latin typeface="Arial"/>
                <a:cs typeface="Arial"/>
              </a:rPr>
              <a:t>MARTA, Travel Training</a:t>
            </a:r>
          </a:p>
        </p:txBody>
      </p:sp>
      <p:sp>
        <p:nvSpPr>
          <p:cNvPr id="3" name="Content Placeholder 2"/>
          <p:cNvSpPr>
            <a:spLocks noGrp="1"/>
          </p:cNvSpPr>
          <p:nvPr>
            <p:ph idx="1"/>
          </p:nvPr>
        </p:nvSpPr>
        <p:spPr/>
        <p:txBody>
          <a:bodyPr/>
          <a:lstStyle/>
          <a:p>
            <a:pPr marL="0" indent="0" algn="ctr">
              <a:buNone/>
            </a:pPr>
            <a:endParaRPr lang="en-US" dirty="0">
              <a:solidFill>
                <a:srgbClr val="000099"/>
              </a:solidFill>
              <a:latin typeface="Times New Roman" panose="02020603050405020304" pitchFamily="18" charset="0"/>
              <a:cs typeface="Times New Roman" panose="02020603050405020304" pitchFamily="18" charset="0"/>
            </a:endParaRPr>
          </a:p>
          <a:p>
            <a:pPr marL="0" indent="0" algn="ctr">
              <a:buNone/>
            </a:pPr>
            <a:r>
              <a:rPr lang="en-US" sz="3600" dirty="0">
                <a:solidFill>
                  <a:schemeClr val="accent1">
                    <a:lumMod val="20000"/>
                    <a:lumOff val="80000"/>
                  </a:schemeClr>
                </a:solidFill>
              </a:rPr>
              <a:t>MARTA’s Travel Training…</a:t>
            </a:r>
          </a:p>
          <a:p>
            <a:pPr marL="0" indent="0" algn="ctr">
              <a:buNone/>
            </a:pPr>
            <a:r>
              <a:rPr lang="en-US" sz="3600" dirty="0">
                <a:solidFill>
                  <a:schemeClr val="accent1">
                    <a:lumMod val="20000"/>
                    <a:lumOff val="80000"/>
                  </a:schemeClr>
                </a:solidFill>
                <a:latin typeface="Times New Roman" panose="02020603050405020304" pitchFamily="18" charset="0"/>
                <a:cs typeface="Times New Roman" panose="02020603050405020304" pitchFamily="18" charset="0"/>
              </a:rPr>
              <a:t>Who We Are</a:t>
            </a:r>
          </a:p>
          <a:p>
            <a:pPr marL="0" indent="0" algn="ctr">
              <a:buNone/>
            </a:pPr>
            <a:r>
              <a:rPr lang="en-US" sz="3600" dirty="0">
                <a:solidFill>
                  <a:schemeClr val="accent1">
                    <a:lumMod val="20000"/>
                    <a:lumOff val="80000"/>
                  </a:schemeClr>
                </a:solidFill>
                <a:latin typeface="Times New Roman" panose="02020603050405020304" pitchFamily="18" charset="0"/>
                <a:cs typeface="Times New Roman" panose="02020603050405020304" pitchFamily="18" charset="0"/>
              </a:rPr>
              <a:t>What We Do</a:t>
            </a:r>
          </a:p>
          <a:p>
            <a:pPr marL="0" indent="0" algn="ctr">
              <a:buNone/>
            </a:pPr>
            <a:r>
              <a:rPr lang="en-US" sz="3600" dirty="0">
                <a:solidFill>
                  <a:schemeClr val="accent1">
                    <a:lumMod val="20000"/>
                    <a:lumOff val="80000"/>
                  </a:schemeClr>
                </a:solidFill>
                <a:latin typeface="Times New Roman" panose="02020603050405020304" pitchFamily="18" charset="0"/>
                <a:cs typeface="Times New Roman" panose="02020603050405020304" pitchFamily="18" charset="0"/>
              </a:rPr>
              <a:t>History of the Program</a:t>
            </a:r>
          </a:p>
        </p:txBody>
      </p:sp>
      <p:sp>
        <p:nvSpPr>
          <p:cNvPr id="8" name="Content Placeholder 6"/>
          <p:cNvSpPr txBox="1">
            <a:spLocks/>
          </p:cNvSpPr>
          <p:nvPr/>
        </p:nvSpPr>
        <p:spPr>
          <a:xfrm>
            <a:off x="4947696" y="1033189"/>
            <a:ext cx="388588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latin typeface="Arial"/>
              <a:cs typeface="Arial"/>
            </a:endParaRPr>
          </a:p>
        </p:txBody>
      </p:sp>
    </p:spTree>
    <p:extLst>
      <p:ext uri="{BB962C8B-B14F-4D97-AF65-F5344CB8AC3E}">
        <p14:creationId xmlns:p14="http://schemas.microsoft.com/office/powerpoint/2010/main" val="358301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spcBef>
                <a:spcPct val="0"/>
              </a:spcBef>
              <a:buNone/>
            </a:pPr>
            <a:endParaRPr lang="en-US" altLang="en-US" dirty="0">
              <a:latin typeface="Arial" charset="0"/>
            </a:endParaRPr>
          </a:p>
          <a:p>
            <a:pPr algn="ctr">
              <a:spcBef>
                <a:spcPct val="0"/>
              </a:spcBef>
              <a:buNone/>
            </a:pPr>
            <a:endParaRPr lang="en-US" altLang="en-US" dirty="0">
              <a:latin typeface="Arial" charset="0"/>
            </a:endParaRPr>
          </a:p>
          <a:p>
            <a:pPr algn="ctr">
              <a:spcBef>
                <a:spcPct val="0"/>
              </a:spcBef>
              <a:buNone/>
            </a:pPr>
            <a:endParaRPr lang="en-US" altLang="en-US" dirty="0">
              <a:latin typeface="Arial" charset="0"/>
            </a:endParaRPr>
          </a:p>
          <a:p>
            <a:pPr algn="ctr">
              <a:spcBef>
                <a:spcPct val="0"/>
              </a:spcBef>
              <a:buNone/>
            </a:pPr>
            <a:r>
              <a:rPr lang="en-US" altLang="en-US" sz="3600" dirty="0">
                <a:latin typeface="Arial" charset="0"/>
              </a:rPr>
              <a:t>Travel Training Video</a:t>
            </a:r>
          </a:p>
          <a:p>
            <a:endParaRPr lang="en-US" dirty="0"/>
          </a:p>
        </p:txBody>
      </p:sp>
      <p:sp>
        <p:nvSpPr>
          <p:cNvPr id="7" name="Title 1"/>
          <p:cNvSpPr>
            <a:spLocks noGrp="1"/>
          </p:cNvSpPr>
          <p:nvPr>
            <p:ph type="title"/>
          </p:nvPr>
        </p:nvSpPr>
        <p:spPr>
          <a:xfrm>
            <a:off x="649980" y="274638"/>
            <a:ext cx="8229600" cy="507839"/>
          </a:xfrm>
        </p:spPr>
        <p:txBody>
          <a:bodyPr>
            <a:noAutofit/>
          </a:bodyPr>
          <a:lstStyle/>
          <a:p>
            <a:pPr algn="r"/>
            <a:r>
              <a:rPr lang="en-US" sz="3200" b="1" i="1" dirty="0">
                <a:solidFill>
                  <a:srgbClr val="000090"/>
                </a:solidFill>
                <a:latin typeface="Arial"/>
                <a:cs typeface="Arial"/>
              </a:rPr>
              <a:t>MARTA, Travel Training</a:t>
            </a:r>
          </a:p>
        </p:txBody>
      </p:sp>
    </p:spTree>
    <p:extLst>
      <p:ext uri="{BB962C8B-B14F-4D97-AF65-F5344CB8AC3E}">
        <p14:creationId xmlns:p14="http://schemas.microsoft.com/office/powerpoint/2010/main" val="301533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5127" y="947448"/>
            <a:ext cx="7174785" cy="830997"/>
          </a:xfrm>
          <a:prstGeom prst="rect">
            <a:avLst/>
          </a:prstGeom>
        </p:spPr>
        <p:txBody>
          <a:bodyPr wrap="none">
            <a:spAutoFit/>
          </a:bodyPr>
          <a:lstStyle/>
          <a:p>
            <a:pPr algn="ctr">
              <a:spcBef>
                <a:spcPct val="0"/>
              </a:spcBef>
            </a:pPr>
            <a:r>
              <a:rPr lang="en-US" altLang="en-US" sz="4800" dirty="0">
                <a:latin typeface="Arial" panose="020B0604020202020204" pitchFamily="34" charset="0"/>
                <a:cs typeface="Arial" panose="020B0604020202020204" pitchFamily="34" charset="0"/>
              </a:rPr>
              <a:t>Type of Training Provided</a:t>
            </a:r>
          </a:p>
        </p:txBody>
      </p:sp>
      <p:sp>
        <p:nvSpPr>
          <p:cNvPr id="7" name="Rectangle 1"/>
          <p:cNvSpPr>
            <a:spLocks noChangeArrowheads="1"/>
          </p:cNvSpPr>
          <p:nvPr/>
        </p:nvSpPr>
        <p:spPr bwMode="auto">
          <a:xfrm>
            <a:off x="97972" y="1909074"/>
            <a:ext cx="4507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
            </a:pPr>
            <a:endParaRPr lang="en-US" altLang="en-US" sz="2800" dirty="0">
              <a:latin typeface="Arial" charset="0"/>
            </a:endParaRPr>
          </a:p>
        </p:txBody>
      </p:sp>
      <p:sp>
        <p:nvSpPr>
          <p:cNvPr id="2" name="Rectangle 1"/>
          <p:cNvSpPr/>
          <p:nvPr/>
        </p:nvSpPr>
        <p:spPr>
          <a:xfrm>
            <a:off x="4079056" y="163677"/>
            <a:ext cx="4777398" cy="584775"/>
          </a:xfrm>
          <a:prstGeom prst="rect">
            <a:avLst/>
          </a:prstGeom>
        </p:spPr>
        <p:txBody>
          <a:bodyPr wrap="none">
            <a:spAutoFit/>
          </a:bodyPr>
          <a:lstStyle/>
          <a:p>
            <a:r>
              <a:rPr lang="en-US" sz="3200" b="1" i="1" dirty="0">
                <a:solidFill>
                  <a:srgbClr val="000090"/>
                </a:solidFill>
                <a:latin typeface="Arial"/>
                <a:cs typeface="Arial"/>
              </a:rPr>
              <a:t>MARTA, Travel Training</a:t>
            </a:r>
            <a:endParaRPr lang="en-US" sz="3200" dirty="0"/>
          </a:p>
        </p:txBody>
      </p:sp>
      <p:sp>
        <p:nvSpPr>
          <p:cNvPr id="11" name="Rectangle 10"/>
          <p:cNvSpPr/>
          <p:nvPr/>
        </p:nvSpPr>
        <p:spPr>
          <a:xfrm>
            <a:off x="2460171" y="1662852"/>
            <a:ext cx="4572000" cy="1015663"/>
          </a:xfrm>
          <a:prstGeom prst="rect">
            <a:avLst/>
          </a:prstGeom>
        </p:spPr>
        <p:txBody>
          <a:bodyPr wrap="square">
            <a:spAutoFit/>
          </a:bodyPr>
          <a:lstStyle/>
          <a:p>
            <a:pPr>
              <a:buFont typeface="Arial" pitchFamily="34" charset="0"/>
              <a:buChar char="•"/>
            </a:pPr>
            <a:r>
              <a:rPr lang="en-US" sz="2000" dirty="0"/>
              <a:t>Individual or group</a:t>
            </a:r>
          </a:p>
          <a:p>
            <a:pPr>
              <a:buFont typeface="Arial" pitchFamily="34" charset="0"/>
              <a:buChar char="•"/>
            </a:pPr>
            <a:r>
              <a:rPr lang="en-US" sz="2000" dirty="0"/>
              <a:t>Real-world, classroom, or training facility</a:t>
            </a:r>
          </a:p>
          <a:p>
            <a:pPr>
              <a:buFont typeface="Arial" pitchFamily="34" charset="0"/>
              <a:buChar char="•"/>
            </a:pPr>
            <a:r>
              <a:rPr lang="en-US" sz="2000" dirty="0"/>
              <a:t>Training on one route or many</a:t>
            </a:r>
          </a:p>
        </p:txBody>
      </p:sp>
      <p:pic>
        <p:nvPicPr>
          <p:cNvPr id="12" name="Picture 2" descr="G:\Paratran\Travel Training (2)\Training Workshops\CMRT Training Workshop\CMRT workshop photos\Train the Trainer Workshop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786" y="2678515"/>
            <a:ext cx="5018315" cy="3763736"/>
          </a:xfrm>
          <a:prstGeom prst="rect">
            <a:avLst/>
          </a:prstGeom>
          <a:noFill/>
          <a:ln w="28575">
            <a:solidFill>
              <a:srgbClr val="FF99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8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72019"/>
            <a:ext cx="8229600" cy="3205909"/>
          </a:xfrm>
        </p:spPr>
        <p:txBody>
          <a:bodyPr/>
          <a:lstStyle/>
          <a:p>
            <a:r>
              <a:rPr lang="en-US" dirty="0"/>
              <a:t>MARTA’s Travel Training Application Process</a:t>
            </a:r>
          </a:p>
        </p:txBody>
      </p:sp>
      <p:sp>
        <p:nvSpPr>
          <p:cNvPr id="6" name="Rectangle 5"/>
          <p:cNvSpPr/>
          <p:nvPr/>
        </p:nvSpPr>
        <p:spPr>
          <a:xfrm>
            <a:off x="4896999" y="176270"/>
            <a:ext cx="4247001" cy="523220"/>
          </a:xfrm>
          <a:prstGeom prst="rect">
            <a:avLst/>
          </a:prstGeom>
        </p:spPr>
        <p:txBody>
          <a:bodyPr wrap="square">
            <a:spAutoFit/>
          </a:bodyPr>
          <a:lstStyle/>
          <a:p>
            <a:r>
              <a:rPr lang="en-US" sz="2800" b="1" i="1" dirty="0">
                <a:solidFill>
                  <a:srgbClr val="000090"/>
                </a:solidFill>
                <a:latin typeface="Arial"/>
                <a:cs typeface="Arial"/>
              </a:rPr>
              <a:t>MARTA, Travel Training</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cap="none" dirty="0"/>
              <a:t>Could this travel training program/facility be useful to your agency? </a:t>
            </a:r>
            <a:endParaRPr lang="en-US" dirty="0"/>
          </a:p>
        </p:txBody>
      </p:sp>
      <p:sp>
        <p:nvSpPr>
          <p:cNvPr id="7" name="Text Placeholder 6"/>
          <p:cNvSpPr>
            <a:spLocks noGrp="1"/>
          </p:cNvSpPr>
          <p:nvPr>
            <p:ph type="body" idx="1"/>
          </p:nvPr>
        </p:nvSpPr>
        <p:spPr/>
        <p:txBody>
          <a:bodyPr/>
          <a:lstStyle/>
          <a:p>
            <a:r>
              <a:rPr lang="en-US" dirty="0"/>
              <a:t>Discussion:</a:t>
            </a:r>
          </a:p>
        </p:txBody>
      </p:sp>
      <p:sp>
        <p:nvSpPr>
          <p:cNvPr id="8" name="Rectangle 7"/>
          <p:cNvSpPr/>
          <p:nvPr/>
        </p:nvSpPr>
        <p:spPr>
          <a:xfrm>
            <a:off x="4896999" y="176270"/>
            <a:ext cx="4247001" cy="523220"/>
          </a:xfrm>
          <a:prstGeom prst="rect">
            <a:avLst/>
          </a:prstGeom>
        </p:spPr>
        <p:txBody>
          <a:bodyPr wrap="square">
            <a:spAutoFit/>
          </a:bodyPr>
          <a:lstStyle/>
          <a:p>
            <a:r>
              <a:rPr lang="en-US" sz="2800" b="1" i="1" dirty="0">
                <a:solidFill>
                  <a:srgbClr val="000090"/>
                </a:solidFill>
                <a:latin typeface="Arial"/>
                <a:cs typeface="Arial"/>
              </a:rPr>
              <a:t>MARTA, Travel Training</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4002087" cy="1362075"/>
          </a:xfrm>
        </p:spPr>
        <p:txBody>
          <a:bodyPr>
            <a:normAutofit fontScale="90000"/>
          </a:bodyPr>
          <a:lstStyle/>
          <a:p>
            <a:r>
              <a:rPr lang="en-US" cap="none" dirty="0"/>
              <a:t>Ride Guide</a:t>
            </a:r>
            <a:br>
              <a:rPr lang="en-US" cap="none" dirty="0"/>
            </a:br>
            <a:r>
              <a:rPr lang="en-US" sz="3100" cap="none" dirty="0"/>
              <a:t>to using MARTA’s System</a:t>
            </a:r>
          </a:p>
        </p:txBody>
      </p:sp>
      <p:sp>
        <p:nvSpPr>
          <p:cNvPr id="3" name="Text Placeholder 2"/>
          <p:cNvSpPr>
            <a:spLocks noGrp="1"/>
          </p:cNvSpPr>
          <p:nvPr>
            <p:ph type="body" idx="1"/>
          </p:nvPr>
        </p:nvSpPr>
        <p:spPr/>
        <p:txBody>
          <a:bodyPr/>
          <a:lstStyle/>
          <a:p>
            <a:r>
              <a:rPr lang="en-US" dirty="0"/>
              <a:t>Handout:</a:t>
            </a:r>
          </a:p>
        </p:txBody>
      </p:sp>
      <p:sp>
        <p:nvSpPr>
          <p:cNvPr id="7" name="Rectangle 6"/>
          <p:cNvSpPr/>
          <p:nvPr/>
        </p:nvSpPr>
        <p:spPr>
          <a:xfrm>
            <a:off x="4896999" y="176270"/>
            <a:ext cx="4247001" cy="523220"/>
          </a:xfrm>
          <a:prstGeom prst="rect">
            <a:avLst/>
          </a:prstGeom>
        </p:spPr>
        <p:txBody>
          <a:bodyPr wrap="square">
            <a:spAutoFit/>
          </a:bodyPr>
          <a:lstStyle/>
          <a:p>
            <a:r>
              <a:rPr lang="en-US" sz="2800" b="1" i="1" dirty="0">
                <a:solidFill>
                  <a:srgbClr val="000090"/>
                </a:solidFill>
                <a:latin typeface="Arial"/>
                <a:cs typeface="Arial"/>
              </a:rPr>
              <a:t>MARTA, Travel Training</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37619458"/>
              </p:ext>
            </p:extLst>
          </p:nvPr>
        </p:nvGraphicFramePr>
        <p:xfrm>
          <a:off x="5715000" y="981075"/>
          <a:ext cx="2895600" cy="5740400"/>
        </p:xfrm>
        <a:graphic>
          <a:graphicData uri="http://schemas.openxmlformats.org/presentationml/2006/ole">
            <mc:AlternateContent xmlns:mc="http://schemas.openxmlformats.org/markup-compatibility/2006">
              <mc:Choice xmlns:v="urn:schemas-microsoft-com:vml" Requires="v">
                <p:oleObj spid="_x0000_s1034" name="Acrobat Document" r:id="rId4" imgW="2485957" imgH="6343650" progId="AcroExch.Document.7">
                  <p:embed/>
                </p:oleObj>
              </mc:Choice>
              <mc:Fallback>
                <p:oleObj name="Acrobat Document" r:id="rId4" imgW="2485957" imgH="634365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981075"/>
                        <a:ext cx="28956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14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3925887" cy="1362075"/>
          </a:xfrm>
        </p:spPr>
        <p:txBody>
          <a:bodyPr/>
          <a:lstStyle/>
          <a:p>
            <a:r>
              <a:rPr lang="en-US" cap="none" dirty="0"/>
              <a:t>Rules of Riding MARTA</a:t>
            </a:r>
          </a:p>
        </p:txBody>
      </p:sp>
      <p:sp>
        <p:nvSpPr>
          <p:cNvPr id="3" name="Text Placeholder 2"/>
          <p:cNvSpPr>
            <a:spLocks noGrp="1"/>
          </p:cNvSpPr>
          <p:nvPr>
            <p:ph type="body" idx="1"/>
          </p:nvPr>
        </p:nvSpPr>
        <p:spPr/>
        <p:txBody>
          <a:bodyPr/>
          <a:lstStyle/>
          <a:p>
            <a:r>
              <a:rPr lang="en-US" dirty="0"/>
              <a:t>Handout: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48" y="896806"/>
            <a:ext cx="3962452" cy="545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96999" y="176270"/>
            <a:ext cx="4247001" cy="523220"/>
          </a:xfrm>
          <a:prstGeom prst="rect">
            <a:avLst/>
          </a:prstGeom>
        </p:spPr>
        <p:txBody>
          <a:bodyPr wrap="square">
            <a:spAutoFit/>
          </a:bodyPr>
          <a:lstStyle/>
          <a:p>
            <a:r>
              <a:rPr lang="en-US" sz="2800" b="1" i="1" dirty="0">
                <a:solidFill>
                  <a:srgbClr val="000090"/>
                </a:solidFill>
                <a:latin typeface="Arial"/>
                <a:cs typeface="Arial"/>
              </a:rPr>
              <a:t>MARTA, Travel Training</a:t>
            </a:r>
            <a:endParaRPr lang="en-US" sz="2800" dirty="0"/>
          </a:p>
        </p:txBody>
      </p:sp>
    </p:spTree>
    <p:extLst>
      <p:ext uri="{BB962C8B-B14F-4D97-AF65-F5344CB8AC3E}">
        <p14:creationId xmlns:p14="http://schemas.microsoft.com/office/powerpoint/2010/main" val="305209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Safety</a:t>
            </a:r>
          </a:p>
        </p:txBody>
      </p:sp>
      <p:sp>
        <p:nvSpPr>
          <p:cNvPr id="3" name="Text Placeholder 2"/>
          <p:cNvSpPr>
            <a:spLocks noGrp="1"/>
          </p:cNvSpPr>
          <p:nvPr>
            <p:ph type="body" idx="1"/>
          </p:nvPr>
        </p:nvSpPr>
        <p:spPr/>
        <p:txBody>
          <a:bodyPr/>
          <a:lstStyle/>
          <a:p>
            <a:r>
              <a:rPr lang="en-US" dirty="0"/>
              <a:t>Handout:</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917" y="1208838"/>
            <a:ext cx="2486883" cy="498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96999" y="176270"/>
            <a:ext cx="4247001" cy="523220"/>
          </a:xfrm>
          <a:prstGeom prst="rect">
            <a:avLst/>
          </a:prstGeom>
        </p:spPr>
        <p:txBody>
          <a:bodyPr wrap="square">
            <a:spAutoFit/>
          </a:bodyPr>
          <a:lstStyle/>
          <a:p>
            <a:r>
              <a:rPr lang="en-US" sz="2800" b="1" i="1" dirty="0">
                <a:solidFill>
                  <a:srgbClr val="000090"/>
                </a:solidFill>
                <a:latin typeface="Arial"/>
                <a:cs typeface="Arial"/>
              </a:rPr>
              <a:t>MARTA, Travel Training</a:t>
            </a:r>
            <a:endParaRPr lang="en-US" sz="2800" dirty="0"/>
          </a:p>
        </p:txBody>
      </p:sp>
    </p:spTree>
    <p:extLst>
      <p:ext uri="{BB962C8B-B14F-4D97-AF65-F5344CB8AC3E}">
        <p14:creationId xmlns:p14="http://schemas.microsoft.com/office/powerpoint/2010/main" val="2381011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TotalTime>
  <Words>661</Words>
  <Application>Microsoft Office PowerPoint</Application>
  <PresentationFormat>On-screen Show (4:3)</PresentationFormat>
  <Paragraphs>77</Paragraphs>
  <Slides>14</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MS PGothic</vt:lpstr>
      <vt:lpstr>Arial</vt:lpstr>
      <vt:lpstr>Calibri</vt:lpstr>
      <vt:lpstr>Times New Roman</vt:lpstr>
      <vt:lpstr>Wingdings</vt:lpstr>
      <vt:lpstr>Office Theme</vt:lpstr>
      <vt:lpstr>Acrobat Document</vt:lpstr>
      <vt:lpstr>PowerPoint Presentation</vt:lpstr>
      <vt:lpstr>MARTA, Travel Training</vt:lpstr>
      <vt:lpstr>MARTA, Travel Training</vt:lpstr>
      <vt:lpstr>PowerPoint Presentation</vt:lpstr>
      <vt:lpstr>MARTA’s Travel Training Application Process</vt:lpstr>
      <vt:lpstr>Could this travel training program/facility be useful to your agency? </vt:lpstr>
      <vt:lpstr>Ride Guide to using MARTA’s System</vt:lpstr>
      <vt:lpstr>Rules of Riding MARTA</vt:lpstr>
      <vt:lpstr>Safety</vt:lpstr>
      <vt:lpstr>PowerPoint Presentation</vt:lpstr>
      <vt:lpstr>Reduced Fare Brochure</vt:lpstr>
      <vt:lpstr>PowerPoint Presentation</vt:lpstr>
      <vt:lpstr>Travel Training Flyer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Allen.</dc:creator>
  <cp:lastModifiedBy>White, Kathryn</cp:lastModifiedBy>
  <cp:revision>38</cp:revision>
  <cp:lastPrinted>2015-09-22T18:16:19Z</cp:lastPrinted>
  <dcterms:created xsi:type="dcterms:W3CDTF">2014-05-29T14:51:39Z</dcterms:created>
  <dcterms:modified xsi:type="dcterms:W3CDTF">2017-05-08T13:27:37Z</dcterms:modified>
</cp:coreProperties>
</file>