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320" r:id="rId3"/>
    <p:sldId id="318" r:id="rId4"/>
    <p:sldId id="309" r:id="rId5"/>
    <p:sldId id="299" r:id="rId6"/>
    <p:sldId id="313" r:id="rId7"/>
    <p:sldId id="259" r:id="rId8"/>
    <p:sldId id="290" r:id="rId9"/>
    <p:sldId id="301" r:id="rId10"/>
    <p:sldId id="308" r:id="rId11"/>
    <p:sldId id="298" r:id="rId12"/>
    <p:sldId id="293" r:id="rId13"/>
    <p:sldId id="297" r:id="rId14"/>
    <p:sldId id="312" r:id="rId15"/>
    <p:sldId id="311" r:id="rId16"/>
  </p:sldIdLst>
  <p:sldSz cx="9144000" cy="6858000" type="screen4x3"/>
  <p:notesSz cx="7010400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DB9"/>
    <a:srgbClr val="BDD7EE"/>
    <a:srgbClr val="03A3E1"/>
    <a:srgbClr val="001B36"/>
    <a:srgbClr val="0091FE"/>
    <a:srgbClr val="91C46E"/>
    <a:srgbClr val="7AB850"/>
    <a:srgbClr val="FFFFFF"/>
    <a:srgbClr val="5BAFEE"/>
    <a:srgbClr val="2E7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30" d="100"/>
          <a:sy n="130" d="100"/>
        </p:scale>
        <p:origin x="1056" y="1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4F658C-203A-4048-98FB-221605166597}" type="doc">
      <dgm:prSet loTypeId="urn:microsoft.com/office/officeart/2005/8/layout/radial2" loCatId="relationship" qsTypeId="urn:microsoft.com/office/officeart/2005/8/quickstyle/simple4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899F95A8-0264-4EFA-A6B2-6CF038993EB5}">
      <dgm:prSet custT="1"/>
      <dgm:spPr>
        <a:solidFill>
          <a:schemeClr val="accent2">
            <a:lumMod val="20000"/>
            <a:lumOff val="80000"/>
          </a:schemeClr>
        </a:solidFill>
        <a:ln w="28575">
          <a:solidFill>
            <a:srgbClr val="002060"/>
          </a:solidFill>
        </a:ln>
      </dgm:spPr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en-US" sz="1200" dirty="0">
              <a:solidFill>
                <a:srgbClr val="002060"/>
              </a:solidFill>
            </a:rPr>
            <a:t>freedom from harm resulting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200" dirty="0">
              <a:solidFill>
                <a:srgbClr val="002060"/>
              </a:solidFill>
            </a:rPr>
            <a:t>from</a:t>
          </a:r>
          <a:r>
            <a:rPr lang="en-US" sz="1200" dirty="0">
              <a:solidFill>
                <a:schemeClr val="bg1"/>
              </a:solidFill>
            </a:rPr>
            <a:t> </a:t>
          </a:r>
          <a:r>
            <a:rPr lang="en-US" sz="1200" b="1" dirty="0">
              <a:solidFill>
                <a:srgbClr val="D92D3D"/>
              </a:solidFill>
            </a:rPr>
            <a:t>UNINTENTIONAL</a:t>
          </a:r>
          <a:r>
            <a:rPr lang="en-US" sz="1200" dirty="0">
              <a:solidFill>
                <a:srgbClr val="D92D3D"/>
              </a:solidFill>
            </a:rPr>
            <a:t> </a:t>
          </a:r>
          <a:r>
            <a:rPr lang="en-US" sz="1200" dirty="0">
              <a:solidFill>
                <a:srgbClr val="002060"/>
              </a:solidFill>
            </a:rPr>
            <a:t>acts or circumstances</a:t>
          </a:r>
        </a:p>
      </dgm:t>
    </dgm:pt>
    <dgm:pt modelId="{C5A7F5C1-4D06-465F-B345-851E1CF707E7}" type="parTrans" cxnId="{26918382-45DB-47D4-8A89-FD71972A01FA}">
      <dgm:prSet/>
      <dgm:spPr>
        <a:ln w="57150">
          <a:solidFill>
            <a:srgbClr val="002060"/>
          </a:solidFill>
        </a:ln>
      </dgm:spPr>
      <dgm:t>
        <a:bodyPr/>
        <a:lstStyle/>
        <a:p>
          <a:endParaRPr lang="en-US"/>
        </a:p>
      </dgm:t>
    </dgm:pt>
    <dgm:pt modelId="{4E687A28-E56D-4607-BEEF-05EF8DE4C807}" type="sibTrans" cxnId="{26918382-45DB-47D4-8A89-FD71972A01FA}">
      <dgm:prSet/>
      <dgm:spPr/>
      <dgm:t>
        <a:bodyPr/>
        <a:lstStyle/>
        <a:p>
          <a:endParaRPr lang="en-US"/>
        </a:p>
      </dgm:t>
    </dgm:pt>
    <dgm:pt modelId="{F566C691-3623-4A53-9526-7C59D547C4A3}">
      <dgm:prSet custT="1"/>
      <dgm:spPr>
        <a:solidFill>
          <a:schemeClr val="accent2">
            <a:lumMod val="20000"/>
            <a:lumOff val="80000"/>
          </a:schemeClr>
        </a:solidFill>
        <a:ln w="28575">
          <a:solidFill>
            <a:srgbClr val="002060"/>
          </a:solidFill>
        </a:ln>
      </dgm:spPr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en-US" sz="1600" b="1" dirty="0">
              <a:solidFill>
                <a:srgbClr val="002060"/>
              </a:solidFill>
            </a:rPr>
            <a:t>GOAL: </a:t>
          </a:r>
        </a:p>
        <a:p>
          <a:pPr rtl="0">
            <a:lnSpc>
              <a:spcPct val="100000"/>
            </a:lnSpc>
            <a:spcAft>
              <a:spcPts val="0"/>
            </a:spcAft>
          </a:pPr>
          <a:r>
            <a:rPr lang="en-US" sz="1600" dirty="0">
              <a:solidFill>
                <a:srgbClr val="002060"/>
              </a:solidFill>
            </a:rPr>
            <a:t>Provide the highest </a:t>
          </a:r>
          <a:r>
            <a:rPr lang="en-US" sz="1200" dirty="0">
              <a:solidFill>
                <a:srgbClr val="002060"/>
              </a:solidFill>
            </a:rPr>
            <a:t>level</a:t>
          </a:r>
          <a:r>
            <a:rPr lang="en-US" sz="1600" dirty="0">
              <a:solidFill>
                <a:srgbClr val="002060"/>
              </a:solidFill>
            </a:rPr>
            <a:t> of safety that is practical</a:t>
          </a:r>
          <a:endParaRPr lang="en-US" sz="1200" dirty="0">
            <a:solidFill>
              <a:srgbClr val="002060"/>
            </a:solidFill>
          </a:endParaRPr>
        </a:p>
      </dgm:t>
    </dgm:pt>
    <dgm:pt modelId="{B76957E2-A69A-4BBB-9D1D-AEACF36D950A}" type="parTrans" cxnId="{CBC18878-D1F5-4A5C-9309-3B21849A14FA}">
      <dgm:prSet/>
      <dgm:spPr>
        <a:ln w="57150">
          <a:solidFill>
            <a:srgbClr val="002060"/>
          </a:solidFill>
        </a:ln>
      </dgm:spPr>
      <dgm:t>
        <a:bodyPr/>
        <a:lstStyle/>
        <a:p>
          <a:endParaRPr lang="en-US"/>
        </a:p>
      </dgm:t>
    </dgm:pt>
    <dgm:pt modelId="{37A68A9C-572E-4EB6-A7FA-359BFEB5C7E1}" type="sibTrans" cxnId="{CBC18878-D1F5-4A5C-9309-3B21849A14FA}">
      <dgm:prSet/>
      <dgm:spPr/>
      <dgm:t>
        <a:bodyPr/>
        <a:lstStyle/>
        <a:p>
          <a:endParaRPr lang="en-US"/>
        </a:p>
      </dgm:t>
    </dgm:pt>
    <dgm:pt modelId="{03EFDE07-7EF0-4CBD-98A9-FC33107A8241}">
      <dgm:prSet custT="1"/>
      <dgm:spPr>
        <a:solidFill>
          <a:schemeClr val="accent2">
            <a:lumMod val="20000"/>
            <a:lumOff val="80000"/>
          </a:schemeClr>
        </a:solidFill>
        <a:ln w="28575">
          <a:solidFill>
            <a:srgbClr val="002060"/>
          </a:solidFill>
        </a:ln>
      </dgm:spPr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en-US" sz="1200" b="1" dirty="0">
              <a:solidFill>
                <a:srgbClr val="002060"/>
              </a:solidFill>
            </a:rPr>
            <a:t>BUS EXAMPLES: </a:t>
          </a:r>
          <a:r>
            <a:rPr lang="en-US" sz="1200" dirty="0">
              <a:solidFill>
                <a:srgbClr val="002060"/>
              </a:solidFill>
            </a:rPr>
            <a:t>Person caught in bus doors</a:t>
          </a:r>
        </a:p>
      </dgm:t>
    </dgm:pt>
    <dgm:pt modelId="{F75FDD3A-D0F1-401E-8B9A-453B5E725318}" type="parTrans" cxnId="{8C69C8E6-E67C-470B-96E5-3455069B4315}">
      <dgm:prSet/>
      <dgm:spPr>
        <a:ln w="57150">
          <a:solidFill>
            <a:srgbClr val="002060"/>
          </a:solidFill>
        </a:ln>
      </dgm:spPr>
      <dgm:t>
        <a:bodyPr/>
        <a:lstStyle/>
        <a:p>
          <a:endParaRPr lang="en-US"/>
        </a:p>
      </dgm:t>
    </dgm:pt>
    <dgm:pt modelId="{B62F9A98-70E8-41A7-AD22-0ED484893204}" type="sibTrans" cxnId="{8C69C8E6-E67C-470B-96E5-3455069B4315}">
      <dgm:prSet/>
      <dgm:spPr/>
      <dgm:t>
        <a:bodyPr/>
        <a:lstStyle/>
        <a:p>
          <a:endParaRPr lang="en-US"/>
        </a:p>
      </dgm:t>
    </dgm:pt>
    <dgm:pt modelId="{60D02754-6955-448E-8A8F-94AA13A037F2}">
      <dgm:prSet custT="1"/>
      <dgm:spPr>
        <a:solidFill>
          <a:schemeClr val="accent2">
            <a:lumMod val="20000"/>
            <a:lumOff val="80000"/>
          </a:schemeClr>
        </a:solidFill>
        <a:ln w="28575">
          <a:solidFill>
            <a:srgbClr val="002060"/>
          </a:solidFill>
        </a:ln>
      </dgm:spPr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en-US" sz="1600" b="1" dirty="0">
              <a:solidFill>
                <a:srgbClr val="002060"/>
              </a:solidFill>
            </a:rPr>
            <a:t>RAIL </a:t>
          </a:r>
          <a:r>
            <a:rPr lang="en-US" sz="1200" b="1" dirty="0">
              <a:solidFill>
                <a:srgbClr val="002060"/>
              </a:solidFill>
            </a:rPr>
            <a:t>EXAMPLE: </a:t>
          </a:r>
          <a:r>
            <a:rPr lang="en-US" sz="1200" dirty="0">
              <a:solidFill>
                <a:srgbClr val="002060"/>
              </a:solidFill>
            </a:rPr>
            <a:t>Person falling on escalators or stairs</a:t>
          </a:r>
        </a:p>
      </dgm:t>
    </dgm:pt>
    <dgm:pt modelId="{7D4F95EB-6CA4-4992-82B9-94309D4AF9E3}" type="sibTrans" cxnId="{A21B8704-2D6E-42AB-B55D-6930FC81ED3B}">
      <dgm:prSet/>
      <dgm:spPr/>
      <dgm:t>
        <a:bodyPr/>
        <a:lstStyle/>
        <a:p>
          <a:endParaRPr lang="en-US"/>
        </a:p>
      </dgm:t>
    </dgm:pt>
    <dgm:pt modelId="{222DF782-A338-49C2-A20C-005D98E4B400}" type="parTrans" cxnId="{A21B8704-2D6E-42AB-B55D-6930FC81ED3B}">
      <dgm:prSet/>
      <dgm:spPr>
        <a:ln w="57150">
          <a:solidFill>
            <a:srgbClr val="002060"/>
          </a:solidFill>
        </a:ln>
      </dgm:spPr>
      <dgm:t>
        <a:bodyPr/>
        <a:lstStyle/>
        <a:p>
          <a:endParaRPr lang="en-US"/>
        </a:p>
      </dgm:t>
    </dgm:pt>
    <dgm:pt modelId="{FEEB4EBB-995F-4B0E-88A0-1FC952B142EF}" type="pres">
      <dgm:prSet presAssocID="{754F658C-203A-4048-98FB-221605166597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442F644C-42C6-4A16-8106-C32210502EE9}" type="pres">
      <dgm:prSet presAssocID="{754F658C-203A-4048-98FB-221605166597}" presName="cycle" presStyleCnt="0"/>
      <dgm:spPr/>
    </dgm:pt>
    <dgm:pt modelId="{043ADF0D-635F-49D0-ADD4-0A5DB9AA315F}" type="pres">
      <dgm:prSet presAssocID="{754F658C-203A-4048-98FB-221605166597}" presName="centerShape" presStyleCnt="0"/>
      <dgm:spPr/>
    </dgm:pt>
    <dgm:pt modelId="{02009FF1-7D1B-472A-AD45-2E84597A2C6B}" type="pres">
      <dgm:prSet presAssocID="{754F658C-203A-4048-98FB-221605166597}" presName="connSite" presStyleLbl="node1" presStyleIdx="0" presStyleCnt="5"/>
      <dgm:spPr/>
    </dgm:pt>
    <dgm:pt modelId="{70D10BCA-24A2-48F7-8D04-F1A24D9177F8}" type="pres">
      <dgm:prSet presAssocID="{754F658C-203A-4048-98FB-221605166597}" presName="visible" presStyleLbl="node1" presStyleIdx="0" presStyleCnt="5" custScaleX="63834" custScaleY="68559" custLinFactNeighborX="45503" custLinFactNeighborY="2393"/>
      <dgm:spPr/>
    </dgm:pt>
    <dgm:pt modelId="{B84E1D91-D132-475C-BD05-F43A91269862}" type="pres">
      <dgm:prSet presAssocID="{C5A7F5C1-4D06-465F-B345-851E1CF707E7}" presName="Name25" presStyleLbl="parChTrans1D1" presStyleIdx="0" presStyleCnt="4"/>
      <dgm:spPr/>
    </dgm:pt>
    <dgm:pt modelId="{60955F48-8B2B-46F2-8DD9-25D310A58EAB}" type="pres">
      <dgm:prSet presAssocID="{899F95A8-0264-4EFA-A6B2-6CF038993EB5}" presName="node" presStyleCnt="0"/>
      <dgm:spPr/>
    </dgm:pt>
    <dgm:pt modelId="{091D094D-E95E-464D-A9B1-3AB53251AD0F}" type="pres">
      <dgm:prSet presAssocID="{899F95A8-0264-4EFA-A6B2-6CF038993EB5}" presName="parentNode" presStyleLbl="node1" presStyleIdx="1" presStyleCnt="5" custScaleX="206812" custScaleY="176921" custLinFactX="90358" custLinFactY="18931" custLinFactNeighborX="100000" custLinFactNeighborY="100000">
        <dgm:presLayoutVars>
          <dgm:chMax val="1"/>
          <dgm:bulletEnabled val="1"/>
        </dgm:presLayoutVars>
      </dgm:prSet>
      <dgm:spPr/>
    </dgm:pt>
    <dgm:pt modelId="{7731BEB8-0A5F-4EF4-AE67-9D97CB18B625}" type="pres">
      <dgm:prSet presAssocID="{899F95A8-0264-4EFA-A6B2-6CF038993EB5}" presName="childNode" presStyleLbl="revTx" presStyleIdx="0" presStyleCnt="0">
        <dgm:presLayoutVars>
          <dgm:bulletEnabled val="1"/>
        </dgm:presLayoutVars>
      </dgm:prSet>
      <dgm:spPr/>
    </dgm:pt>
    <dgm:pt modelId="{9264ED3C-9E1E-4B84-892A-BDEE5866A883}" type="pres">
      <dgm:prSet presAssocID="{B76957E2-A69A-4BBB-9D1D-AEACF36D950A}" presName="Name25" presStyleLbl="parChTrans1D1" presStyleIdx="1" presStyleCnt="4"/>
      <dgm:spPr/>
    </dgm:pt>
    <dgm:pt modelId="{57836F15-0415-46E3-8C9F-BD315C0E670B}" type="pres">
      <dgm:prSet presAssocID="{F566C691-3623-4A53-9526-7C59D547C4A3}" presName="node" presStyleCnt="0"/>
      <dgm:spPr/>
    </dgm:pt>
    <dgm:pt modelId="{2A48A1C0-C3C8-402D-A924-1EBF5AC12392}" type="pres">
      <dgm:prSet presAssocID="{F566C691-3623-4A53-9526-7C59D547C4A3}" presName="parentNode" presStyleLbl="node1" presStyleIdx="2" presStyleCnt="5" custScaleX="196183" custScaleY="190025" custLinFactNeighborX="-58164" custLinFactNeighborY="-85568">
        <dgm:presLayoutVars>
          <dgm:chMax val="1"/>
          <dgm:bulletEnabled val="1"/>
        </dgm:presLayoutVars>
      </dgm:prSet>
      <dgm:spPr/>
    </dgm:pt>
    <dgm:pt modelId="{A7D945B1-EE78-430C-8498-947E4EA51268}" type="pres">
      <dgm:prSet presAssocID="{F566C691-3623-4A53-9526-7C59D547C4A3}" presName="childNode" presStyleLbl="revTx" presStyleIdx="0" presStyleCnt="0">
        <dgm:presLayoutVars>
          <dgm:bulletEnabled val="1"/>
        </dgm:presLayoutVars>
      </dgm:prSet>
      <dgm:spPr/>
    </dgm:pt>
    <dgm:pt modelId="{DB1EE251-47BC-4B0D-9C2D-C5D7CEFCA7F0}" type="pres">
      <dgm:prSet presAssocID="{F75FDD3A-D0F1-401E-8B9A-453B5E725318}" presName="Name25" presStyleLbl="parChTrans1D1" presStyleIdx="2" presStyleCnt="4"/>
      <dgm:spPr/>
    </dgm:pt>
    <dgm:pt modelId="{431FC730-42B5-4F62-9C9F-B3ABD6DD29E1}" type="pres">
      <dgm:prSet presAssocID="{03EFDE07-7EF0-4CBD-98A9-FC33107A8241}" presName="node" presStyleCnt="0"/>
      <dgm:spPr/>
    </dgm:pt>
    <dgm:pt modelId="{12F87411-155B-4BD9-B5E3-6F8B4619C2AC}" type="pres">
      <dgm:prSet presAssocID="{03EFDE07-7EF0-4CBD-98A9-FC33107A8241}" presName="parentNode" presStyleLbl="node1" presStyleIdx="3" presStyleCnt="5" custScaleX="161174" custScaleY="160937" custLinFactNeighborX="64779" custLinFactNeighborY="46372">
        <dgm:presLayoutVars>
          <dgm:chMax val="1"/>
          <dgm:bulletEnabled val="1"/>
        </dgm:presLayoutVars>
      </dgm:prSet>
      <dgm:spPr/>
    </dgm:pt>
    <dgm:pt modelId="{FC83D6BB-1815-4F19-9DEB-CEC183AED5B7}" type="pres">
      <dgm:prSet presAssocID="{03EFDE07-7EF0-4CBD-98A9-FC33107A8241}" presName="childNode" presStyleLbl="revTx" presStyleIdx="0" presStyleCnt="0">
        <dgm:presLayoutVars>
          <dgm:bulletEnabled val="1"/>
        </dgm:presLayoutVars>
      </dgm:prSet>
      <dgm:spPr/>
    </dgm:pt>
    <dgm:pt modelId="{FBBE8F47-CC3F-4D31-AF06-5973F06D6B35}" type="pres">
      <dgm:prSet presAssocID="{222DF782-A338-49C2-A20C-005D98E4B400}" presName="Name25" presStyleLbl="parChTrans1D1" presStyleIdx="3" presStyleCnt="4"/>
      <dgm:spPr/>
    </dgm:pt>
    <dgm:pt modelId="{A3779D7B-4C4B-4552-9B9D-4F4779FC71DC}" type="pres">
      <dgm:prSet presAssocID="{60D02754-6955-448E-8A8F-94AA13A037F2}" presName="node" presStyleCnt="0"/>
      <dgm:spPr/>
    </dgm:pt>
    <dgm:pt modelId="{73FF91C4-DE89-45A8-A70C-2A6C53032EB2}" type="pres">
      <dgm:prSet presAssocID="{60D02754-6955-448E-8A8F-94AA13A037F2}" presName="parentNode" presStyleLbl="node1" presStyleIdx="4" presStyleCnt="5" custScaleX="151528" custScaleY="130083" custLinFactNeighborX="-18364" custLinFactNeighborY="-21891">
        <dgm:presLayoutVars>
          <dgm:chMax val="1"/>
          <dgm:bulletEnabled val="1"/>
        </dgm:presLayoutVars>
      </dgm:prSet>
      <dgm:spPr/>
    </dgm:pt>
    <dgm:pt modelId="{79528FFB-88E9-41FA-ABB8-CD3AD2BAF243}" type="pres">
      <dgm:prSet presAssocID="{60D02754-6955-448E-8A8F-94AA13A037F2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5303515A-ABA8-4221-841D-1EC790B5B0EA}" type="presOf" srcId="{03EFDE07-7EF0-4CBD-98A9-FC33107A8241}" destId="{12F87411-155B-4BD9-B5E3-6F8B4619C2AC}" srcOrd="0" destOrd="0" presId="urn:microsoft.com/office/officeart/2005/8/layout/radial2"/>
    <dgm:cxn modelId="{A21B8704-2D6E-42AB-B55D-6930FC81ED3B}" srcId="{754F658C-203A-4048-98FB-221605166597}" destId="{60D02754-6955-448E-8A8F-94AA13A037F2}" srcOrd="3" destOrd="0" parTransId="{222DF782-A338-49C2-A20C-005D98E4B400}" sibTransId="{7D4F95EB-6CA4-4992-82B9-94309D4AF9E3}"/>
    <dgm:cxn modelId="{26918382-45DB-47D4-8A89-FD71972A01FA}" srcId="{754F658C-203A-4048-98FB-221605166597}" destId="{899F95A8-0264-4EFA-A6B2-6CF038993EB5}" srcOrd="0" destOrd="0" parTransId="{C5A7F5C1-4D06-465F-B345-851E1CF707E7}" sibTransId="{4E687A28-E56D-4607-BEEF-05EF8DE4C807}"/>
    <dgm:cxn modelId="{7529B1A0-8A4A-44FA-AFB2-8E15CA6232AF}" type="presOf" srcId="{C5A7F5C1-4D06-465F-B345-851E1CF707E7}" destId="{B84E1D91-D132-475C-BD05-F43A91269862}" srcOrd="0" destOrd="0" presId="urn:microsoft.com/office/officeart/2005/8/layout/radial2"/>
    <dgm:cxn modelId="{FAF01DDA-6DE6-446D-AF44-1C897C5E1C9C}" type="presOf" srcId="{754F658C-203A-4048-98FB-221605166597}" destId="{FEEB4EBB-995F-4B0E-88A0-1FC952B142EF}" srcOrd="0" destOrd="0" presId="urn:microsoft.com/office/officeart/2005/8/layout/radial2"/>
    <dgm:cxn modelId="{BFB5FC00-2231-41EA-917F-75B035551AE1}" type="presOf" srcId="{222DF782-A338-49C2-A20C-005D98E4B400}" destId="{FBBE8F47-CC3F-4D31-AF06-5973F06D6B35}" srcOrd="0" destOrd="0" presId="urn:microsoft.com/office/officeart/2005/8/layout/radial2"/>
    <dgm:cxn modelId="{CBC18878-D1F5-4A5C-9309-3B21849A14FA}" srcId="{754F658C-203A-4048-98FB-221605166597}" destId="{F566C691-3623-4A53-9526-7C59D547C4A3}" srcOrd="1" destOrd="0" parTransId="{B76957E2-A69A-4BBB-9D1D-AEACF36D950A}" sibTransId="{37A68A9C-572E-4EB6-A7FA-359BFEB5C7E1}"/>
    <dgm:cxn modelId="{0A030BCD-91B9-4503-8007-8686D80B19C9}" type="presOf" srcId="{B76957E2-A69A-4BBB-9D1D-AEACF36D950A}" destId="{9264ED3C-9E1E-4B84-892A-BDEE5866A883}" srcOrd="0" destOrd="0" presId="urn:microsoft.com/office/officeart/2005/8/layout/radial2"/>
    <dgm:cxn modelId="{4F69EB6E-01F3-48C5-9AD6-3F06DCAF4229}" type="presOf" srcId="{F566C691-3623-4A53-9526-7C59D547C4A3}" destId="{2A48A1C0-C3C8-402D-A924-1EBF5AC12392}" srcOrd="0" destOrd="0" presId="urn:microsoft.com/office/officeart/2005/8/layout/radial2"/>
    <dgm:cxn modelId="{8C69C8E6-E67C-470B-96E5-3455069B4315}" srcId="{754F658C-203A-4048-98FB-221605166597}" destId="{03EFDE07-7EF0-4CBD-98A9-FC33107A8241}" srcOrd="2" destOrd="0" parTransId="{F75FDD3A-D0F1-401E-8B9A-453B5E725318}" sibTransId="{B62F9A98-70E8-41A7-AD22-0ED484893204}"/>
    <dgm:cxn modelId="{744A0CDA-1D79-485B-BA97-B101AF938911}" type="presOf" srcId="{60D02754-6955-448E-8A8F-94AA13A037F2}" destId="{73FF91C4-DE89-45A8-A70C-2A6C53032EB2}" srcOrd="0" destOrd="0" presId="urn:microsoft.com/office/officeart/2005/8/layout/radial2"/>
    <dgm:cxn modelId="{22655C01-5568-44E8-9EA1-69702E0B1827}" type="presOf" srcId="{F75FDD3A-D0F1-401E-8B9A-453B5E725318}" destId="{DB1EE251-47BC-4B0D-9C2D-C5D7CEFCA7F0}" srcOrd="0" destOrd="0" presId="urn:microsoft.com/office/officeart/2005/8/layout/radial2"/>
    <dgm:cxn modelId="{3A521DE9-8F82-4D22-A618-20788C29AE57}" type="presOf" srcId="{899F95A8-0264-4EFA-A6B2-6CF038993EB5}" destId="{091D094D-E95E-464D-A9B1-3AB53251AD0F}" srcOrd="0" destOrd="0" presId="urn:microsoft.com/office/officeart/2005/8/layout/radial2"/>
    <dgm:cxn modelId="{01CDED97-155E-45BA-8C0F-C11E13A0DD1F}" type="presParOf" srcId="{FEEB4EBB-995F-4B0E-88A0-1FC952B142EF}" destId="{442F644C-42C6-4A16-8106-C32210502EE9}" srcOrd="0" destOrd="0" presId="urn:microsoft.com/office/officeart/2005/8/layout/radial2"/>
    <dgm:cxn modelId="{E3DDBE8A-AE5A-4A9B-A1A3-382D42D1B8F3}" type="presParOf" srcId="{442F644C-42C6-4A16-8106-C32210502EE9}" destId="{043ADF0D-635F-49D0-ADD4-0A5DB9AA315F}" srcOrd="0" destOrd="0" presId="urn:microsoft.com/office/officeart/2005/8/layout/radial2"/>
    <dgm:cxn modelId="{B5490114-3D36-4541-B82F-C2381A47042C}" type="presParOf" srcId="{043ADF0D-635F-49D0-ADD4-0A5DB9AA315F}" destId="{02009FF1-7D1B-472A-AD45-2E84597A2C6B}" srcOrd="0" destOrd="0" presId="urn:microsoft.com/office/officeart/2005/8/layout/radial2"/>
    <dgm:cxn modelId="{4464D604-D526-48C8-BB1A-DCB8C8DCEC21}" type="presParOf" srcId="{043ADF0D-635F-49D0-ADD4-0A5DB9AA315F}" destId="{70D10BCA-24A2-48F7-8D04-F1A24D9177F8}" srcOrd="1" destOrd="0" presId="urn:microsoft.com/office/officeart/2005/8/layout/radial2"/>
    <dgm:cxn modelId="{880A4884-5E33-4BED-9003-472E80EF27A4}" type="presParOf" srcId="{442F644C-42C6-4A16-8106-C32210502EE9}" destId="{B84E1D91-D132-475C-BD05-F43A91269862}" srcOrd="1" destOrd="0" presId="urn:microsoft.com/office/officeart/2005/8/layout/radial2"/>
    <dgm:cxn modelId="{83D60BD0-E1F1-41A9-B086-D2B294C3BC3A}" type="presParOf" srcId="{442F644C-42C6-4A16-8106-C32210502EE9}" destId="{60955F48-8B2B-46F2-8DD9-25D310A58EAB}" srcOrd="2" destOrd="0" presId="urn:microsoft.com/office/officeart/2005/8/layout/radial2"/>
    <dgm:cxn modelId="{04D47B2A-23F6-43C8-B975-E5142916C8C7}" type="presParOf" srcId="{60955F48-8B2B-46F2-8DD9-25D310A58EAB}" destId="{091D094D-E95E-464D-A9B1-3AB53251AD0F}" srcOrd="0" destOrd="0" presId="urn:microsoft.com/office/officeart/2005/8/layout/radial2"/>
    <dgm:cxn modelId="{E374D5D1-985D-48A4-9790-2ECBB752E16D}" type="presParOf" srcId="{60955F48-8B2B-46F2-8DD9-25D310A58EAB}" destId="{7731BEB8-0A5F-4EF4-AE67-9D97CB18B625}" srcOrd="1" destOrd="0" presId="urn:microsoft.com/office/officeart/2005/8/layout/radial2"/>
    <dgm:cxn modelId="{8473F1C6-20DC-4695-8DEE-9EC099B81728}" type="presParOf" srcId="{442F644C-42C6-4A16-8106-C32210502EE9}" destId="{9264ED3C-9E1E-4B84-892A-BDEE5866A883}" srcOrd="3" destOrd="0" presId="urn:microsoft.com/office/officeart/2005/8/layout/radial2"/>
    <dgm:cxn modelId="{C896D079-C1A0-44FB-B5FC-BD14B7BEDE2E}" type="presParOf" srcId="{442F644C-42C6-4A16-8106-C32210502EE9}" destId="{57836F15-0415-46E3-8C9F-BD315C0E670B}" srcOrd="4" destOrd="0" presId="urn:microsoft.com/office/officeart/2005/8/layout/radial2"/>
    <dgm:cxn modelId="{73B9EAB5-DEE8-4C3A-9430-A596B133DBB5}" type="presParOf" srcId="{57836F15-0415-46E3-8C9F-BD315C0E670B}" destId="{2A48A1C0-C3C8-402D-A924-1EBF5AC12392}" srcOrd="0" destOrd="0" presId="urn:microsoft.com/office/officeart/2005/8/layout/radial2"/>
    <dgm:cxn modelId="{36CE4F06-B47D-4A11-AC28-4E6E3D9A0E90}" type="presParOf" srcId="{57836F15-0415-46E3-8C9F-BD315C0E670B}" destId="{A7D945B1-EE78-430C-8498-947E4EA51268}" srcOrd="1" destOrd="0" presId="urn:microsoft.com/office/officeart/2005/8/layout/radial2"/>
    <dgm:cxn modelId="{78283163-B968-47B0-ABE1-9F61159D8F9E}" type="presParOf" srcId="{442F644C-42C6-4A16-8106-C32210502EE9}" destId="{DB1EE251-47BC-4B0D-9C2D-C5D7CEFCA7F0}" srcOrd="5" destOrd="0" presId="urn:microsoft.com/office/officeart/2005/8/layout/radial2"/>
    <dgm:cxn modelId="{FF6932FB-A664-4A30-9D80-635D28470046}" type="presParOf" srcId="{442F644C-42C6-4A16-8106-C32210502EE9}" destId="{431FC730-42B5-4F62-9C9F-B3ABD6DD29E1}" srcOrd="6" destOrd="0" presId="urn:microsoft.com/office/officeart/2005/8/layout/radial2"/>
    <dgm:cxn modelId="{AF795C94-2A5E-4423-BB80-C6073A8B3F89}" type="presParOf" srcId="{431FC730-42B5-4F62-9C9F-B3ABD6DD29E1}" destId="{12F87411-155B-4BD9-B5E3-6F8B4619C2AC}" srcOrd="0" destOrd="0" presId="urn:microsoft.com/office/officeart/2005/8/layout/radial2"/>
    <dgm:cxn modelId="{9A723786-5142-4B66-856D-81A08D9E6240}" type="presParOf" srcId="{431FC730-42B5-4F62-9C9F-B3ABD6DD29E1}" destId="{FC83D6BB-1815-4F19-9DEB-CEC183AED5B7}" srcOrd="1" destOrd="0" presId="urn:microsoft.com/office/officeart/2005/8/layout/radial2"/>
    <dgm:cxn modelId="{89CEDDAE-EB36-4FF1-A747-AAA72DE2EAC8}" type="presParOf" srcId="{442F644C-42C6-4A16-8106-C32210502EE9}" destId="{FBBE8F47-CC3F-4D31-AF06-5973F06D6B35}" srcOrd="7" destOrd="0" presId="urn:microsoft.com/office/officeart/2005/8/layout/radial2"/>
    <dgm:cxn modelId="{18BB983B-1565-4CAF-A239-CFC0810BE62D}" type="presParOf" srcId="{442F644C-42C6-4A16-8106-C32210502EE9}" destId="{A3779D7B-4C4B-4552-9B9D-4F4779FC71DC}" srcOrd="8" destOrd="0" presId="urn:microsoft.com/office/officeart/2005/8/layout/radial2"/>
    <dgm:cxn modelId="{2121A50C-232B-403A-941D-36D030D2399A}" type="presParOf" srcId="{A3779D7B-4C4B-4552-9B9D-4F4779FC71DC}" destId="{73FF91C4-DE89-45A8-A70C-2A6C53032EB2}" srcOrd="0" destOrd="0" presId="urn:microsoft.com/office/officeart/2005/8/layout/radial2"/>
    <dgm:cxn modelId="{C739C625-2451-4CEE-AB99-C9C1405E893C}" type="presParOf" srcId="{A3779D7B-4C4B-4552-9B9D-4F4779FC71DC}" destId="{79528FFB-88E9-41FA-ABB8-CD3AD2BAF243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4F658C-203A-4048-98FB-221605166597}" type="doc">
      <dgm:prSet loTypeId="urn:microsoft.com/office/officeart/2005/8/layout/radial2" loCatId="relationship" qsTypeId="urn:microsoft.com/office/officeart/2005/8/quickstyle/simple4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899F95A8-0264-4EFA-A6B2-6CF038993EB5}">
      <dgm:prSet custT="1"/>
      <dgm:spPr>
        <a:solidFill>
          <a:schemeClr val="accent3">
            <a:lumMod val="20000"/>
            <a:lumOff val="80000"/>
          </a:schemeClr>
        </a:solidFill>
        <a:ln w="28575">
          <a:solidFill>
            <a:srgbClr val="002060"/>
          </a:solidFill>
        </a:ln>
      </dgm:spPr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en-US" sz="1200" dirty="0">
              <a:solidFill>
                <a:srgbClr val="002060"/>
              </a:solidFill>
            </a:rPr>
            <a:t>freedom from harm resulting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200" dirty="0">
              <a:solidFill>
                <a:srgbClr val="002060"/>
              </a:solidFill>
            </a:rPr>
            <a:t>from </a:t>
          </a:r>
          <a:r>
            <a:rPr lang="en-US" sz="1200" b="1" dirty="0">
              <a:solidFill>
                <a:srgbClr val="D92D3D"/>
              </a:solidFill>
            </a:rPr>
            <a:t>INTENTIONAL</a:t>
          </a:r>
          <a:r>
            <a:rPr lang="en-US" sz="1200" dirty="0">
              <a:solidFill>
                <a:srgbClr val="D92D3D"/>
              </a:solidFill>
            </a:rPr>
            <a:t>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200" dirty="0">
              <a:solidFill>
                <a:srgbClr val="002060"/>
              </a:solidFill>
            </a:rPr>
            <a:t>acts or circumstances</a:t>
          </a:r>
        </a:p>
      </dgm:t>
    </dgm:pt>
    <dgm:pt modelId="{C5A7F5C1-4D06-465F-B345-851E1CF707E7}" type="parTrans" cxnId="{26918382-45DB-47D4-8A89-FD71972A01FA}">
      <dgm:prSet/>
      <dgm:spPr>
        <a:ln w="57150">
          <a:solidFill>
            <a:srgbClr val="002060"/>
          </a:solidFill>
        </a:ln>
      </dgm:spPr>
      <dgm:t>
        <a:bodyPr/>
        <a:lstStyle/>
        <a:p>
          <a:endParaRPr lang="en-US"/>
        </a:p>
      </dgm:t>
    </dgm:pt>
    <dgm:pt modelId="{4E687A28-E56D-4607-BEEF-05EF8DE4C807}" type="sibTrans" cxnId="{26918382-45DB-47D4-8A89-FD71972A01FA}">
      <dgm:prSet/>
      <dgm:spPr/>
      <dgm:t>
        <a:bodyPr/>
        <a:lstStyle/>
        <a:p>
          <a:endParaRPr lang="en-US"/>
        </a:p>
      </dgm:t>
    </dgm:pt>
    <dgm:pt modelId="{F566C691-3623-4A53-9526-7C59D547C4A3}">
      <dgm:prSet custT="1"/>
      <dgm:spPr>
        <a:solidFill>
          <a:schemeClr val="accent3">
            <a:lumMod val="20000"/>
            <a:lumOff val="80000"/>
          </a:schemeClr>
        </a:solidFill>
        <a:ln w="28575">
          <a:solidFill>
            <a:srgbClr val="002060"/>
          </a:solidFill>
        </a:ln>
      </dgm:spPr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en-US" sz="1600" b="1" dirty="0">
              <a:solidFill>
                <a:srgbClr val="002060"/>
              </a:solidFill>
            </a:rPr>
            <a:t>GOAL: </a:t>
          </a:r>
        </a:p>
        <a:p>
          <a:pPr rtl="0">
            <a:lnSpc>
              <a:spcPct val="100000"/>
            </a:lnSpc>
            <a:spcAft>
              <a:spcPts val="0"/>
            </a:spcAft>
          </a:pPr>
          <a:r>
            <a:rPr lang="en-US" sz="1200" dirty="0">
              <a:solidFill>
                <a:srgbClr val="002060"/>
              </a:solidFill>
            </a:rPr>
            <a:t>Reduce the rate of crime and the fear of crime</a:t>
          </a:r>
        </a:p>
      </dgm:t>
    </dgm:pt>
    <dgm:pt modelId="{B76957E2-A69A-4BBB-9D1D-AEACF36D950A}" type="parTrans" cxnId="{CBC18878-D1F5-4A5C-9309-3B21849A14FA}">
      <dgm:prSet/>
      <dgm:spPr>
        <a:ln w="57150">
          <a:solidFill>
            <a:srgbClr val="002060"/>
          </a:solidFill>
        </a:ln>
      </dgm:spPr>
      <dgm:t>
        <a:bodyPr/>
        <a:lstStyle/>
        <a:p>
          <a:endParaRPr lang="en-US"/>
        </a:p>
      </dgm:t>
    </dgm:pt>
    <dgm:pt modelId="{37A68A9C-572E-4EB6-A7FA-359BFEB5C7E1}" type="sibTrans" cxnId="{CBC18878-D1F5-4A5C-9309-3B21849A14FA}">
      <dgm:prSet/>
      <dgm:spPr/>
      <dgm:t>
        <a:bodyPr/>
        <a:lstStyle/>
        <a:p>
          <a:endParaRPr lang="en-US"/>
        </a:p>
      </dgm:t>
    </dgm:pt>
    <dgm:pt modelId="{6B69D9DD-02CC-4C7F-83C7-67969D80B749}">
      <dgm:prSet custT="1"/>
      <dgm:spPr>
        <a:solidFill>
          <a:schemeClr val="accent3">
            <a:lumMod val="20000"/>
            <a:lumOff val="80000"/>
          </a:schemeClr>
        </a:solidFill>
        <a:ln w="28575">
          <a:solidFill>
            <a:srgbClr val="002060"/>
          </a:solidFill>
        </a:ln>
      </dgm:spPr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en-US" sz="1600" b="1" dirty="0">
              <a:solidFill>
                <a:srgbClr val="002060"/>
              </a:solidFill>
            </a:rPr>
            <a:t>RAIL </a:t>
          </a:r>
          <a:r>
            <a:rPr lang="en-US" sz="1200" b="1" dirty="0">
              <a:solidFill>
                <a:srgbClr val="002060"/>
              </a:solidFill>
            </a:rPr>
            <a:t>EXAMPLES:</a:t>
          </a:r>
          <a:r>
            <a:rPr lang="en-US" sz="1200" dirty="0">
              <a:solidFill>
                <a:srgbClr val="002060"/>
              </a:solidFill>
            </a:rPr>
            <a:t> Trespassers, suicide/</a:t>
          </a:r>
        </a:p>
        <a:p>
          <a:pPr rtl="0">
            <a:lnSpc>
              <a:spcPct val="100000"/>
            </a:lnSpc>
            <a:spcAft>
              <a:spcPts val="0"/>
            </a:spcAft>
          </a:pPr>
          <a:r>
            <a:rPr lang="en-US" sz="1200" dirty="0">
              <a:solidFill>
                <a:srgbClr val="002060"/>
              </a:solidFill>
            </a:rPr>
            <a:t>attempted suicide</a:t>
          </a:r>
        </a:p>
      </dgm:t>
    </dgm:pt>
    <dgm:pt modelId="{F1319D6A-D35F-48C2-BFDE-450A1A2CEA6E}" type="parTrans" cxnId="{3B7E716F-9240-40DB-9C2C-E944EE1CB832}">
      <dgm:prSet/>
      <dgm:spPr>
        <a:ln w="57150">
          <a:solidFill>
            <a:srgbClr val="002060"/>
          </a:solidFill>
        </a:ln>
      </dgm:spPr>
      <dgm:t>
        <a:bodyPr/>
        <a:lstStyle/>
        <a:p>
          <a:endParaRPr lang="en-US"/>
        </a:p>
      </dgm:t>
    </dgm:pt>
    <dgm:pt modelId="{E8CECDB8-12B2-4AAD-9FED-67A7F6B2B947}" type="sibTrans" cxnId="{3B7E716F-9240-40DB-9C2C-E944EE1CB832}">
      <dgm:prSet/>
      <dgm:spPr/>
      <dgm:t>
        <a:bodyPr/>
        <a:lstStyle/>
        <a:p>
          <a:endParaRPr lang="en-US"/>
        </a:p>
      </dgm:t>
    </dgm:pt>
    <dgm:pt modelId="{FEEB4EBB-995F-4B0E-88A0-1FC952B142EF}" type="pres">
      <dgm:prSet presAssocID="{754F658C-203A-4048-98FB-221605166597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442F644C-42C6-4A16-8106-C32210502EE9}" type="pres">
      <dgm:prSet presAssocID="{754F658C-203A-4048-98FB-221605166597}" presName="cycle" presStyleCnt="0"/>
      <dgm:spPr/>
    </dgm:pt>
    <dgm:pt modelId="{043ADF0D-635F-49D0-ADD4-0A5DB9AA315F}" type="pres">
      <dgm:prSet presAssocID="{754F658C-203A-4048-98FB-221605166597}" presName="centerShape" presStyleCnt="0"/>
      <dgm:spPr/>
    </dgm:pt>
    <dgm:pt modelId="{02009FF1-7D1B-472A-AD45-2E84597A2C6B}" type="pres">
      <dgm:prSet presAssocID="{754F658C-203A-4048-98FB-221605166597}" presName="connSite" presStyleLbl="node1" presStyleIdx="0" presStyleCnt="4"/>
      <dgm:spPr/>
    </dgm:pt>
    <dgm:pt modelId="{70D10BCA-24A2-48F7-8D04-F1A24D9177F8}" type="pres">
      <dgm:prSet presAssocID="{754F658C-203A-4048-98FB-221605166597}" presName="visible" presStyleLbl="node1" presStyleIdx="0" presStyleCnt="4" custScaleX="63834" custScaleY="68559" custLinFactNeighborX="45503" custLinFactNeighborY="2393"/>
      <dgm:spPr/>
    </dgm:pt>
    <dgm:pt modelId="{B84E1D91-D132-475C-BD05-F43A91269862}" type="pres">
      <dgm:prSet presAssocID="{C5A7F5C1-4D06-465F-B345-851E1CF707E7}" presName="Name25" presStyleLbl="parChTrans1D1" presStyleIdx="0" presStyleCnt="3"/>
      <dgm:spPr/>
    </dgm:pt>
    <dgm:pt modelId="{60955F48-8B2B-46F2-8DD9-25D310A58EAB}" type="pres">
      <dgm:prSet presAssocID="{899F95A8-0264-4EFA-A6B2-6CF038993EB5}" presName="node" presStyleCnt="0"/>
      <dgm:spPr/>
    </dgm:pt>
    <dgm:pt modelId="{091D094D-E95E-464D-A9B1-3AB53251AD0F}" type="pres">
      <dgm:prSet presAssocID="{899F95A8-0264-4EFA-A6B2-6CF038993EB5}" presName="parentNode" presStyleLbl="node1" presStyleIdx="1" presStyleCnt="4" custScaleX="168039" custScaleY="160320" custLinFactX="29657" custLinFactY="26638" custLinFactNeighborX="100000" custLinFactNeighborY="100000">
        <dgm:presLayoutVars>
          <dgm:chMax val="1"/>
          <dgm:bulletEnabled val="1"/>
        </dgm:presLayoutVars>
      </dgm:prSet>
      <dgm:spPr/>
    </dgm:pt>
    <dgm:pt modelId="{7731BEB8-0A5F-4EF4-AE67-9D97CB18B625}" type="pres">
      <dgm:prSet presAssocID="{899F95A8-0264-4EFA-A6B2-6CF038993EB5}" presName="childNode" presStyleLbl="revTx" presStyleIdx="0" presStyleCnt="0">
        <dgm:presLayoutVars>
          <dgm:bulletEnabled val="1"/>
        </dgm:presLayoutVars>
      </dgm:prSet>
      <dgm:spPr/>
    </dgm:pt>
    <dgm:pt modelId="{9264ED3C-9E1E-4B84-892A-BDEE5866A883}" type="pres">
      <dgm:prSet presAssocID="{B76957E2-A69A-4BBB-9D1D-AEACF36D950A}" presName="Name25" presStyleLbl="parChTrans1D1" presStyleIdx="1" presStyleCnt="3"/>
      <dgm:spPr/>
    </dgm:pt>
    <dgm:pt modelId="{57836F15-0415-46E3-8C9F-BD315C0E670B}" type="pres">
      <dgm:prSet presAssocID="{F566C691-3623-4A53-9526-7C59D547C4A3}" presName="node" presStyleCnt="0"/>
      <dgm:spPr/>
    </dgm:pt>
    <dgm:pt modelId="{2A48A1C0-C3C8-402D-A924-1EBF5AC12392}" type="pres">
      <dgm:prSet presAssocID="{F566C691-3623-4A53-9526-7C59D547C4A3}" presName="parentNode" presStyleLbl="node1" presStyleIdx="2" presStyleCnt="4" custScaleX="162473" custScaleY="125803" custLinFactY="-21533" custLinFactNeighborX="-1342" custLinFactNeighborY="-100000">
        <dgm:presLayoutVars>
          <dgm:chMax val="1"/>
          <dgm:bulletEnabled val="1"/>
        </dgm:presLayoutVars>
      </dgm:prSet>
      <dgm:spPr/>
    </dgm:pt>
    <dgm:pt modelId="{A7D945B1-EE78-430C-8498-947E4EA51268}" type="pres">
      <dgm:prSet presAssocID="{F566C691-3623-4A53-9526-7C59D547C4A3}" presName="childNode" presStyleLbl="revTx" presStyleIdx="0" presStyleCnt="0">
        <dgm:presLayoutVars>
          <dgm:bulletEnabled val="1"/>
        </dgm:presLayoutVars>
      </dgm:prSet>
      <dgm:spPr/>
    </dgm:pt>
    <dgm:pt modelId="{E9757F0A-7A96-4601-833D-6C357D182B07}" type="pres">
      <dgm:prSet presAssocID="{F1319D6A-D35F-48C2-BFDE-450A1A2CEA6E}" presName="Name25" presStyleLbl="parChTrans1D1" presStyleIdx="2" presStyleCnt="3"/>
      <dgm:spPr/>
    </dgm:pt>
    <dgm:pt modelId="{1F122302-00CD-4BB5-B438-3A1002478335}" type="pres">
      <dgm:prSet presAssocID="{6B69D9DD-02CC-4C7F-83C7-67969D80B749}" presName="node" presStyleCnt="0"/>
      <dgm:spPr/>
    </dgm:pt>
    <dgm:pt modelId="{D84480BB-F7F5-47CE-996A-08D657658B01}" type="pres">
      <dgm:prSet presAssocID="{6B69D9DD-02CC-4C7F-83C7-67969D80B749}" presName="parentNode" presStyleLbl="node1" presStyleIdx="3" presStyleCnt="4" custScaleX="120216" custScaleY="149046" custLinFactNeighborX="30116" custLinFactNeighborY="4523">
        <dgm:presLayoutVars>
          <dgm:chMax val="1"/>
          <dgm:bulletEnabled val="1"/>
        </dgm:presLayoutVars>
      </dgm:prSet>
      <dgm:spPr/>
    </dgm:pt>
    <dgm:pt modelId="{2CE1C9BD-2A89-4783-A928-4729161473A3}" type="pres">
      <dgm:prSet presAssocID="{6B69D9DD-02CC-4C7F-83C7-67969D80B749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3B7E716F-9240-40DB-9C2C-E944EE1CB832}" srcId="{754F658C-203A-4048-98FB-221605166597}" destId="{6B69D9DD-02CC-4C7F-83C7-67969D80B749}" srcOrd="2" destOrd="0" parTransId="{F1319D6A-D35F-48C2-BFDE-450A1A2CEA6E}" sibTransId="{E8CECDB8-12B2-4AAD-9FED-67A7F6B2B947}"/>
    <dgm:cxn modelId="{2511EF16-1811-4952-BABB-28C0434A8DAB}" type="presOf" srcId="{899F95A8-0264-4EFA-A6B2-6CF038993EB5}" destId="{091D094D-E95E-464D-A9B1-3AB53251AD0F}" srcOrd="0" destOrd="0" presId="urn:microsoft.com/office/officeart/2005/8/layout/radial2"/>
    <dgm:cxn modelId="{0A60B674-A549-4D6B-A5D6-8062FB8C358D}" type="presOf" srcId="{754F658C-203A-4048-98FB-221605166597}" destId="{FEEB4EBB-995F-4B0E-88A0-1FC952B142EF}" srcOrd="0" destOrd="0" presId="urn:microsoft.com/office/officeart/2005/8/layout/radial2"/>
    <dgm:cxn modelId="{26918382-45DB-47D4-8A89-FD71972A01FA}" srcId="{754F658C-203A-4048-98FB-221605166597}" destId="{899F95A8-0264-4EFA-A6B2-6CF038993EB5}" srcOrd="0" destOrd="0" parTransId="{C5A7F5C1-4D06-465F-B345-851E1CF707E7}" sibTransId="{4E687A28-E56D-4607-BEEF-05EF8DE4C807}"/>
    <dgm:cxn modelId="{6D297B42-F3BC-4DD8-987F-D427F21A9BEB}" type="presOf" srcId="{B76957E2-A69A-4BBB-9D1D-AEACF36D950A}" destId="{9264ED3C-9E1E-4B84-892A-BDEE5866A883}" srcOrd="0" destOrd="0" presId="urn:microsoft.com/office/officeart/2005/8/layout/radial2"/>
    <dgm:cxn modelId="{EE80FA10-66A3-40F8-9E41-ECBE52789420}" type="presOf" srcId="{F566C691-3623-4A53-9526-7C59D547C4A3}" destId="{2A48A1C0-C3C8-402D-A924-1EBF5AC12392}" srcOrd="0" destOrd="0" presId="urn:microsoft.com/office/officeart/2005/8/layout/radial2"/>
    <dgm:cxn modelId="{EE76F4B6-DD52-4495-82D8-D9116882AD47}" type="presOf" srcId="{6B69D9DD-02CC-4C7F-83C7-67969D80B749}" destId="{D84480BB-F7F5-47CE-996A-08D657658B01}" srcOrd="0" destOrd="0" presId="urn:microsoft.com/office/officeart/2005/8/layout/radial2"/>
    <dgm:cxn modelId="{CBC18878-D1F5-4A5C-9309-3B21849A14FA}" srcId="{754F658C-203A-4048-98FB-221605166597}" destId="{F566C691-3623-4A53-9526-7C59D547C4A3}" srcOrd="1" destOrd="0" parTransId="{B76957E2-A69A-4BBB-9D1D-AEACF36D950A}" sibTransId="{37A68A9C-572E-4EB6-A7FA-359BFEB5C7E1}"/>
    <dgm:cxn modelId="{C0F20EEF-E17F-4295-9F84-AF1C9E2DA42F}" type="presOf" srcId="{C5A7F5C1-4D06-465F-B345-851E1CF707E7}" destId="{B84E1D91-D132-475C-BD05-F43A91269862}" srcOrd="0" destOrd="0" presId="urn:microsoft.com/office/officeart/2005/8/layout/radial2"/>
    <dgm:cxn modelId="{6597BB5E-7722-4EAB-89CF-6B3FABF357BF}" type="presOf" srcId="{F1319D6A-D35F-48C2-BFDE-450A1A2CEA6E}" destId="{E9757F0A-7A96-4601-833D-6C357D182B07}" srcOrd="0" destOrd="0" presId="urn:microsoft.com/office/officeart/2005/8/layout/radial2"/>
    <dgm:cxn modelId="{3C1D09FF-52FF-48C1-85B5-A8C479C66A85}" type="presParOf" srcId="{FEEB4EBB-995F-4B0E-88A0-1FC952B142EF}" destId="{442F644C-42C6-4A16-8106-C32210502EE9}" srcOrd="0" destOrd="0" presId="urn:microsoft.com/office/officeart/2005/8/layout/radial2"/>
    <dgm:cxn modelId="{13BB6663-CFF5-4469-BF8E-B25CD65FF286}" type="presParOf" srcId="{442F644C-42C6-4A16-8106-C32210502EE9}" destId="{043ADF0D-635F-49D0-ADD4-0A5DB9AA315F}" srcOrd="0" destOrd="0" presId="urn:microsoft.com/office/officeart/2005/8/layout/radial2"/>
    <dgm:cxn modelId="{99823D0E-42B3-477E-9DD9-CB6BF763587F}" type="presParOf" srcId="{043ADF0D-635F-49D0-ADD4-0A5DB9AA315F}" destId="{02009FF1-7D1B-472A-AD45-2E84597A2C6B}" srcOrd="0" destOrd="0" presId="urn:microsoft.com/office/officeart/2005/8/layout/radial2"/>
    <dgm:cxn modelId="{D8C8F76E-6E1F-489C-ABB7-89572157D878}" type="presParOf" srcId="{043ADF0D-635F-49D0-ADD4-0A5DB9AA315F}" destId="{70D10BCA-24A2-48F7-8D04-F1A24D9177F8}" srcOrd="1" destOrd="0" presId="urn:microsoft.com/office/officeart/2005/8/layout/radial2"/>
    <dgm:cxn modelId="{AC93C95D-732C-480B-BD93-D413D8A9F5EC}" type="presParOf" srcId="{442F644C-42C6-4A16-8106-C32210502EE9}" destId="{B84E1D91-D132-475C-BD05-F43A91269862}" srcOrd="1" destOrd="0" presId="urn:microsoft.com/office/officeart/2005/8/layout/radial2"/>
    <dgm:cxn modelId="{0ABBABEB-4048-413E-ADA8-0B47F716DF40}" type="presParOf" srcId="{442F644C-42C6-4A16-8106-C32210502EE9}" destId="{60955F48-8B2B-46F2-8DD9-25D310A58EAB}" srcOrd="2" destOrd="0" presId="urn:microsoft.com/office/officeart/2005/8/layout/radial2"/>
    <dgm:cxn modelId="{DF30A91B-DEAB-41E4-9D70-4CC4F502408F}" type="presParOf" srcId="{60955F48-8B2B-46F2-8DD9-25D310A58EAB}" destId="{091D094D-E95E-464D-A9B1-3AB53251AD0F}" srcOrd="0" destOrd="0" presId="urn:microsoft.com/office/officeart/2005/8/layout/radial2"/>
    <dgm:cxn modelId="{6E6CE8C6-D647-46BA-A655-7FC1C558F73A}" type="presParOf" srcId="{60955F48-8B2B-46F2-8DD9-25D310A58EAB}" destId="{7731BEB8-0A5F-4EF4-AE67-9D97CB18B625}" srcOrd="1" destOrd="0" presId="urn:microsoft.com/office/officeart/2005/8/layout/radial2"/>
    <dgm:cxn modelId="{61F19BFB-A558-44D3-ABF8-C23D7859E172}" type="presParOf" srcId="{442F644C-42C6-4A16-8106-C32210502EE9}" destId="{9264ED3C-9E1E-4B84-892A-BDEE5866A883}" srcOrd="3" destOrd="0" presId="urn:microsoft.com/office/officeart/2005/8/layout/radial2"/>
    <dgm:cxn modelId="{1EB8874A-68E2-45E0-AF35-2B84193D07B2}" type="presParOf" srcId="{442F644C-42C6-4A16-8106-C32210502EE9}" destId="{57836F15-0415-46E3-8C9F-BD315C0E670B}" srcOrd="4" destOrd="0" presId="urn:microsoft.com/office/officeart/2005/8/layout/radial2"/>
    <dgm:cxn modelId="{4FF1A555-02EF-4D18-93D2-A970029EF104}" type="presParOf" srcId="{57836F15-0415-46E3-8C9F-BD315C0E670B}" destId="{2A48A1C0-C3C8-402D-A924-1EBF5AC12392}" srcOrd="0" destOrd="0" presId="urn:microsoft.com/office/officeart/2005/8/layout/radial2"/>
    <dgm:cxn modelId="{94070BCF-B25B-488E-B4EC-5A95C5A3B80D}" type="presParOf" srcId="{57836F15-0415-46E3-8C9F-BD315C0E670B}" destId="{A7D945B1-EE78-430C-8498-947E4EA51268}" srcOrd="1" destOrd="0" presId="urn:microsoft.com/office/officeart/2005/8/layout/radial2"/>
    <dgm:cxn modelId="{D3A31B29-3660-40BB-8F78-34829D004076}" type="presParOf" srcId="{442F644C-42C6-4A16-8106-C32210502EE9}" destId="{E9757F0A-7A96-4601-833D-6C357D182B07}" srcOrd="5" destOrd="0" presId="urn:microsoft.com/office/officeart/2005/8/layout/radial2"/>
    <dgm:cxn modelId="{F9C5FE5B-DF99-4F05-85DE-F391AFB05C1F}" type="presParOf" srcId="{442F644C-42C6-4A16-8106-C32210502EE9}" destId="{1F122302-00CD-4BB5-B438-3A1002478335}" srcOrd="6" destOrd="0" presId="urn:microsoft.com/office/officeart/2005/8/layout/radial2"/>
    <dgm:cxn modelId="{20B692BD-A834-4719-8A30-CF6AACB47AD6}" type="presParOf" srcId="{1F122302-00CD-4BB5-B438-3A1002478335}" destId="{D84480BB-F7F5-47CE-996A-08D657658B01}" srcOrd="0" destOrd="0" presId="urn:microsoft.com/office/officeart/2005/8/layout/radial2"/>
    <dgm:cxn modelId="{6874AC3C-FEF5-44FA-879E-4AAE309D4CEC}" type="presParOf" srcId="{1F122302-00CD-4BB5-B438-3A1002478335}" destId="{2CE1C9BD-2A89-4783-A928-4729161473A3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C1EC7B2-405E-4C58-B933-A831200FC9E3}" type="doc">
      <dgm:prSet loTypeId="urn:microsoft.com/office/officeart/2005/8/layout/radial4" loCatId="relationship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918F2302-5FEE-4563-93E4-50DDA41A003C}">
      <dgm:prSet phldrT="[Text]"/>
      <dgm:spPr>
        <a:solidFill>
          <a:schemeClr val="accent2"/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  <a:latin typeface="Tw Cen MT" panose="020B0602020104020603" pitchFamily="34" charset="0"/>
            </a:rPr>
            <a:t>DSQA</a:t>
          </a:r>
        </a:p>
      </dgm:t>
    </dgm:pt>
    <dgm:pt modelId="{1467E045-A8E4-4543-9E82-0F840E286615}" type="parTrans" cxnId="{4A330444-439C-4201-8360-1AB6E83458BB}">
      <dgm:prSet/>
      <dgm:spPr/>
      <dgm:t>
        <a:bodyPr/>
        <a:lstStyle/>
        <a:p>
          <a:endParaRPr lang="en-US"/>
        </a:p>
      </dgm:t>
    </dgm:pt>
    <dgm:pt modelId="{D70CABD9-DEDF-40D5-92DC-7D8F556A66F9}" type="sibTrans" cxnId="{4A330444-439C-4201-8360-1AB6E83458BB}">
      <dgm:prSet/>
      <dgm:spPr/>
      <dgm:t>
        <a:bodyPr/>
        <a:lstStyle/>
        <a:p>
          <a:endParaRPr lang="en-US"/>
        </a:p>
      </dgm:t>
    </dgm:pt>
    <dgm:pt modelId="{FE45B7C9-1596-4A7B-BED0-8550768D5277}">
      <dgm:prSet phldrT="[Text]"/>
      <dgm:spPr/>
      <dgm:t>
        <a:bodyPr/>
        <a:lstStyle/>
        <a:p>
          <a:r>
            <a:rPr lang="en-US" b="1" dirty="0">
              <a:latin typeface="Tw Cen MT" panose="020B0602020104020603" pitchFamily="34" charset="0"/>
            </a:rPr>
            <a:t>System Safety Programs</a:t>
          </a:r>
        </a:p>
      </dgm:t>
    </dgm:pt>
    <dgm:pt modelId="{E2750CC8-F82F-4A97-9648-4F5B9DE46BD8}" type="parTrans" cxnId="{7A28A344-26A1-415D-A06B-A4224259E78A}">
      <dgm:prSet/>
      <dgm:spPr>
        <a:solidFill>
          <a:srgbClr val="002060"/>
        </a:solidFill>
      </dgm:spPr>
      <dgm:t>
        <a:bodyPr/>
        <a:lstStyle/>
        <a:p>
          <a:endParaRPr lang="en-US"/>
        </a:p>
      </dgm:t>
    </dgm:pt>
    <dgm:pt modelId="{E51D6B29-49D1-4F0E-96C2-836030D6609E}" type="sibTrans" cxnId="{7A28A344-26A1-415D-A06B-A4224259E78A}">
      <dgm:prSet/>
      <dgm:spPr/>
      <dgm:t>
        <a:bodyPr/>
        <a:lstStyle/>
        <a:p>
          <a:endParaRPr lang="en-US"/>
        </a:p>
      </dgm:t>
    </dgm:pt>
    <dgm:pt modelId="{38682A45-0647-47EB-AFA2-01CCCDED53C7}">
      <dgm:prSet phldrT="[Text]"/>
      <dgm:spPr/>
      <dgm:t>
        <a:bodyPr/>
        <a:lstStyle/>
        <a:p>
          <a:r>
            <a:rPr lang="en-US" b="1">
              <a:latin typeface="Tw Cen MT" panose="020B0602020104020603" pitchFamily="34" charset="0"/>
            </a:rPr>
            <a:t>Operational Safety</a:t>
          </a:r>
          <a:endParaRPr lang="en-US" b="1" dirty="0">
            <a:latin typeface="Tw Cen MT" panose="020B0602020104020603" pitchFamily="34" charset="0"/>
          </a:endParaRPr>
        </a:p>
      </dgm:t>
    </dgm:pt>
    <dgm:pt modelId="{960E9D49-3BF8-49BD-BF26-112E1F453222}" type="parTrans" cxnId="{E45F58F5-C5E0-4D7D-8C76-3740555580A8}">
      <dgm:prSet/>
      <dgm:spPr>
        <a:solidFill>
          <a:srgbClr val="002060"/>
        </a:solidFill>
      </dgm:spPr>
      <dgm:t>
        <a:bodyPr/>
        <a:lstStyle/>
        <a:p>
          <a:endParaRPr lang="en-US"/>
        </a:p>
      </dgm:t>
    </dgm:pt>
    <dgm:pt modelId="{F698EC17-A90A-4BAE-8FD3-142A70F0DEA7}" type="sibTrans" cxnId="{E45F58F5-C5E0-4D7D-8C76-3740555580A8}">
      <dgm:prSet/>
      <dgm:spPr/>
      <dgm:t>
        <a:bodyPr/>
        <a:lstStyle/>
        <a:p>
          <a:endParaRPr lang="en-US"/>
        </a:p>
      </dgm:t>
    </dgm:pt>
    <dgm:pt modelId="{EC1E6E9A-F987-4363-BEBA-766188F61F0D}">
      <dgm:prSet phldrT="[Text]"/>
      <dgm:spPr/>
      <dgm:t>
        <a:bodyPr/>
        <a:lstStyle/>
        <a:p>
          <a:r>
            <a:rPr lang="en-US" b="1" dirty="0">
              <a:latin typeface="Tw Cen MT" panose="020B0602020104020603" pitchFamily="34" charset="0"/>
            </a:rPr>
            <a:t>Configuration Management</a:t>
          </a:r>
        </a:p>
      </dgm:t>
    </dgm:pt>
    <dgm:pt modelId="{C6D580BE-E5F5-470C-8DDC-5D397D9F92A7}" type="parTrans" cxnId="{75B57A1B-4E71-4EC9-ADFE-16F5712A0C49}">
      <dgm:prSet/>
      <dgm:spPr>
        <a:solidFill>
          <a:srgbClr val="002060"/>
        </a:solidFill>
      </dgm:spPr>
      <dgm:t>
        <a:bodyPr/>
        <a:lstStyle/>
        <a:p>
          <a:endParaRPr lang="en-US"/>
        </a:p>
      </dgm:t>
    </dgm:pt>
    <dgm:pt modelId="{368ADF29-002C-44CC-AB03-0053BA7D9BBF}" type="sibTrans" cxnId="{75B57A1B-4E71-4EC9-ADFE-16F5712A0C49}">
      <dgm:prSet/>
      <dgm:spPr/>
      <dgm:t>
        <a:bodyPr/>
        <a:lstStyle/>
        <a:p>
          <a:endParaRPr lang="en-US"/>
        </a:p>
      </dgm:t>
    </dgm:pt>
    <dgm:pt modelId="{9378923C-BCCD-4801-B5EC-B8ACA92E73DB}">
      <dgm:prSet phldrT="[Text]"/>
      <dgm:spPr/>
      <dgm:t>
        <a:bodyPr/>
        <a:lstStyle/>
        <a:p>
          <a:r>
            <a:rPr lang="en-US" b="1">
              <a:latin typeface="Tw Cen MT" panose="020B0602020104020603" pitchFamily="34" charset="0"/>
            </a:rPr>
            <a:t>Quality Assurance</a:t>
          </a:r>
          <a:endParaRPr lang="en-US" b="1" dirty="0">
            <a:latin typeface="Tw Cen MT" panose="020B0602020104020603" pitchFamily="34" charset="0"/>
          </a:endParaRPr>
        </a:p>
      </dgm:t>
    </dgm:pt>
    <dgm:pt modelId="{1F359F19-B43A-459F-8284-B05C9441A204}" type="parTrans" cxnId="{5A3E40B0-5983-4FBE-ABFE-5063E4819D47}">
      <dgm:prSet/>
      <dgm:spPr>
        <a:solidFill>
          <a:srgbClr val="002060"/>
        </a:solidFill>
      </dgm:spPr>
      <dgm:t>
        <a:bodyPr/>
        <a:lstStyle/>
        <a:p>
          <a:endParaRPr lang="en-US"/>
        </a:p>
      </dgm:t>
    </dgm:pt>
    <dgm:pt modelId="{6C8CAA51-C6F1-421C-844D-83878E70B675}" type="sibTrans" cxnId="{5A3E40B0-5983-4FBE-ABFE-5063E4819D47}">
      <dgm:prSet/>
      <dgm:spPr/>
      <dgm:t>
        <a:bodyPr/>
        <a:lstStyle/>
        <a:p>
          <a:endParaRPr lang="en-US"/>
        </a:p>
      </dgm:t>
    </dgm:pt>
    <dgm:pt modelId="{39AC9D78-B9A0-4E72-9438-09B2B5FBACAE}" type="pres">
      <dgm:prSet presAssocID="{FC1EC7B2-405E-4C58-B933-A831200FC9E3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0726599-D427-433D-867D-7406AE7200BF}" type="pres">
      <dgm:prSet presAssocID="{918F2302-5FEE-4563-93E4-50DDA41A003C}" presName="centerShape" presStyleLbl="node0" presStyleIdx="0" presStyleCnt="1"/>
      <dgm:spPr/>
    </dgm:pt>
    <dgm:pt modelId="{3EB76EA1-EA1D-4A62-8132-EEA2382780A7}" type="pres">
      <dgm:prSet presAssocID="{E2750CC8-F82F-4A97-9648-4F5B9DE46BD8}" presName="parTrans" presStyleLbl="bgSibTrans2D1" presStyleIdx="0" presStyleCnt="4"/>
      <dgm:spPr/>
    </dgm:pt>
    <dgm:pt modelId="{6D86423A-1288-4369-8FA6-E175FCC0F452}" type="pres">
      <dgm:prSet presAssocID="{FE45B7C9-1596-4A7B-BED0-8550768D5277}" presName="node" presStyleLbl="node1" presStyleIdx="0" presStyleCnt="4">
        <dgm:presLayoutVars>
          <dgm:bulletEnabled val="1"/>
        </dgm:presLayoutVars>
      </dgm:prSet>
      <dgm:spPr/>
    </dgm:pt>
    <dgm:pt modelId="{3CDBDB67-A3B4-452F-98D6-3D70840CD29C}" type="pres">
      <dgm:prSet presAssocID="{960E9D49-3BF8-49BD-BF26-112E1F453222}" presName="parTrans" presStyleLbl="bgSibTrans2D1" presStyleIdx="1" presStyleCnt="4"/>
      <dgm:spPr/>
    </dgm:pt>
    <dgm:pt modelId="{E8A96B93-0547-4AAA-BBBE-3CC56973E56F}" type="pres">
      <dgm:prSet presAssocID="{38682A45-0647-47EB-AFA2-01CCCDED53C7}" presName="node" presStyleLbl="node1" presStyleIdx="1" presStyleCnt="4">
        <dgm:presLayoutVars>
          <dgm:bulletEnabled val="1"/>
        </dgm:presLayoutVars>
      </dgm:prSet>
      <dgm:spPr/>
    </dgm:pt>
    <dgm:pt modelId="{E3A30EEB-57E0-4BF1-A3EF-E5A46A18F4C0}" type="pres">
      <dgm:prSet presAssocID="{C6D580BE-E5F5-470C-8DDC-5D397D9F92A7}" presName="parTrans" presStyleLbl="bgSibTrans2D1" presStyleIdx="2" presStyleCnt="4"/>
      <dgm:spPr/>
    </dgm:pt>
    <dgm:pt modelId="{99EEB7A2-FC9E-454E-BCE3-AD4DBFF6881D}" type="pres">
      <dgm:prSet presAssocID="{EC1E6E9A-F987-4363-BEBA-766188F61F0D}" presName="node" presStyleLbl="node1" presStyleIdx="2" presStyleCnt="4">
        <dgm:presLayoutVars>
          <dgm:bulletEnabled val="1"/>
        </dgm:presLayoutVars>
      </dgm:prSet>
      <dgm:spPr/>
    </dgm:pt>
    <dgm:pt modelId="{2BD59BB7-2209-4948-82B5-87B964CB554E}" type="pres">
      <dgm:prSet presAssocID="{1F359F19-B43A-459F-8284-B05C9441A204}" presName="parTrans" presStyleLbl="bgSibTrans2D1" presStyleIdx="3" presStyleCnt="4"/>
      <dgm:spPr/>
    </dgm:pt>
    <dgm:pt modelId="{A1FDA276-AFE9-436C-AC82-C0D0DA0D1F1B}" type="pres">
      <dgm:prSet presAssocID="{9378923C-BCCD-4801-B5EC-B8ACA92E73DB}" presName="node" presStyleLbl="node1" presStyleIdx="3" presStyleCnt="4">
        <dgm:presLayoutVars>
          <dgm:bulletEnabled val="1"/>
        </dgm:presLayoutVars>
      </dgm:prSet>
      <dgm:spPr/>
    </dgm:pt>
  </dgm:ptLst>
  <dgm:cxnLst>
    <dgm:cxn modelId="{43BE38DE-5599-4317-978E-CE53C1615EF0}" type="presOf" srcId="{C6D580BE-E5F5-470C-8DDC-5D397D9F92A7}" destId="{E3A30EEB-57E0-4BF1-A3EF-E5A46A18F4C0}" srcOrd="0" destOrd="0" presId="urn:microsoft.com/office/officeart/2005/8/layout/radial4"/>
    <dgm:cxn modelId="{5666401F-D786-4A1E-B456-22E91C0E814C}" type="presOf" srcId="{EC1E6E9A-F987-4363-BEBA-766188F61F0D}" destId="{99EEB7A2-FC9E-454E-BCE3-AD4DBFF6881D}" srcOrd="0" destOrd="0" presId="urn:microsoft.com/office/officeart/2005/8/layout/radial4"/>
    <dgm:cxn modelId="{85C9567A-4F11-48CF-88BF-B81502E99C97}" type="presOf" srcId="{1F359F19-B43A-459F-8284-B05C9441A204}" destId="{2BD59BB7-2209-4948-82B5-87B964CB554E}" srcOrd="0" destOrd="0" presId="urn:microsoft.com/office/officeart/2005/8/layout/radial4"/>
    <dgm:cxn modelId="{E45F58F5-C5E0-4D7D-8C76-3740555580A8}" srcId="{918F2302-5FEE-4563-93E4-50DDA41A003C}" destId="{38682A45-0647-47EB-AFA2-01CCCDED53C7}" srcOrd="1" destOrd="0" parTransId="{960E9D49-3BF8-49BD-BF26-112E1F453222}" sibTransId="{F698EC17-A90A-4BAE-8FD3-142A70F0DEA7}"/>
    <dgm:cxn modelId="{1B39D5F3-73B1-4A1D-8806-B7FEF432DAB2}" type="presOf" srcId="{E2750CC8-F82F-4A97-9648-4F5B9DE46BD8}" destId="{3EB76EA1-EA1D-4A62-8132-EEA2382780A7}" srcOrd="0" destOrd="0" presId="urn:microsoft.com/office/officeart/2005/8/layout/radial4"/>
    <dgm:cxn modelId="{9832CC14-0C26-4C43-AE35-2F96D74AE06B}" type="presOf" srcId="{9378923C-BCCD-4801-B5EC-B8ACA92E73DB}" destId="{A1FDA276-AFE9-436C-AC82-C0D0DA0D1F1B}" srcOrd="0" destOrd="0" presId="urn:microsoft.com/office/officeart/2005/8/layout/radial4"/>
    <dgm:cxn modelId="{D19DD25C-8A95-4C69-AF90-9FEA5DC0F822}" type="presOf" srcId="{FE45B7C9-1596-4A7B-BED0-8550768D5277}" destId="{6D86423A-1288-4369-8FA6-E175FCC0F452}" srcOrd="0" destOrd="0" presId="urn:microsoft.com/office/officeart/2005/8/layout/radial4"/>
    <dgm:cxn modelId="{9A95DEB0-781C-496D-AFB2-23DCE6C3C243}" type="presOf" srcId="{960E9D49-3BF8-49BD-BF26-112E1F453222}" destId="{3CDBDB67-A3B4-452F-98D6-3D70840CD29C}" srcOrd="0" destOrd="0" presId="urn:microsoft.com/office/officeart/2005/8/layout/radial4"/>
    <dgm:cxn modelId="{2C9CBFF8-F5A4-47F5-8DB4-86FFDBD86F2E}" type="presOf" srcId="{FC1EC7B2-405E-4C58-B933-A831200FC9E3}" destId="{39AC9D78-B9A0-4E72-9438-09B2B5FBACAE}" srcOrd="0" destOrd="0" presId="urn:microsoft.com/office/officeart/2005/8/layout/radial4"/>
    <dgm:cxn modelId="{5A3E40B0-5983-4FBE-ABFE-5063E4819D47}" srcId="{918F2302-5FEE-4563-93E4-50DDA41A003C}" destId="{9378923C-BCCD-4801-B5EC-B8ACA92E73DB}" srcOrd="3" destOrd="0" parTransId="{1F359F19-B43A-459F-8284-B05C9441A204}" sibTransId="{6C8CAA51-C6F1-421C-844D-83878E70B675}"/>
    <dgm:cxn modelId="{75B57A1B-4E71-4EC9-ADFE-16F5712A0C49}" srcId="{918F2302-5FEE-4563-93E4-50DDA41A003C}" destId="{EC1E6E9A-F987-4363-BEBA-766188F61F0D}" srcOrd="2" destOrd="0" parTransId="{C6D580BE-E5F5-470C-8DDC-5D397D9F92A7}" sibTransId="{368ADF29-002C-44CC-AB03-0053BA7D9BBF}"/>
    <dgm:cxn modelId="{4A330444-439C-4201-8360-1AB6E83458BB}" srcId="{FC1EC7B2-405E-4C58-B933-A831200FC9E3}" destId="{918F2302-5FEE-4563-93E4-50DDA41A003C}" srcOrd="0" destOrd="0" parTransId="{1467E045-A8E4-4543-9E82-0F840E286615}" sibTransId="{D70CABD9-DEDF-40D5-92DC-7D8F556A66F9}"/>
    <dgm:cxn modelId="{F5B48581-6F00-435F-A0F1-0BAA7DE3DB43}" type="presOf" srcId="{38682A45-0647-47EB-AFA2-01CCCDED53C7}" destId="{E8A96B93-0547-4AAA-BBBE-3CC56973E56F}" srcOrd="0" destOrd="0" presId="urn:microsoft.com/office/officeart/2005/8/layout/radial4"/>
    <dgm:cxn modelId="{7A28A344-26A1-415D-A06B-A4224259E78A}" srcId="{918F2302-5FEE-4563-93E4-50DDA41A003C}" destId="{FE45B7C9-1596-4A7B-BED0-8550768D5277}" srcOrd="0" destOrd="0" parTransId="{E2750CC8-F82F-4A97-9648-4F5B9DE46BD8}" sibTransId="{E51D6B29-49D1-4F0E-96C2-836030D6609E}"/>
    <dgm:cxn modelId="{3F8CAFCA-DFBF-4940-AE45-B273E3A8F1F8}" type="presOf" srcId="{918F2302-5FEE-4563-93E4-50DDA41A003C}" destId="{F0726599-D427-433D-867D-7406AE7200BF}" srcOrd="0" destOrd="0" presId="urn:microsoft.com/office/officeart/2005/8/layout/radial4"/>
    <dgm:cxn modelId="{4D3C6599-AC85-4E78-A263-9441D3D0C458}" type="presParOf" srcId="{39AC9D78-B9A0-4E72-9438-09B2B5FBACAE}" destId="{F0726599-D427-433D-867D-7406AE7200BF}" srcOrd="0" destOrd="0" presId="urn:microsoft.com/office/officeart/2005/8/layout/radial4"/>
    <dgm:cxn modelId="{6E53CE60-330C-431D-84CE-FAF88224CE8E}" type="presParOf" srcId="{39AC9D78-B9A0-4E72-9438-09B2B5FBACAE}" destId="{3EB76EA1-EA1D-4A62-8132-EEA2382780A7}" srcOrd="1" destOrd="0" presId="urn:microsoft.com/office/officeart/2005/8/layout/radial4"/>
    <dgm:cxn modelId="{AD9D89D4-6B89-4753-B499-9F4B0E4DC2D6}" type="presParOf" srcId="{39AC9D78-B9A0-4E72-9438-09B2B5FBACAE}" destId="{6D86423A-1288-4369-8FA6-E175FCC0F452}" srcOrd="2" destOrd="0" presId="urn:microsoft.com/office/officeart/2005/8/layout/radial4"/>
    <dgm:cxn modelId="{77A918A0-1E7B-4B0B-A43E-B9975F819B93}" type="presParOf" srcId="{39AC9D78-B9A0-4E72-9438-09B2B5FBACAE}" destId="{3CDBDB67-A3B4-452F-98D6-3D70840CD29C}" srcOrd="3" destOrd="0" presId="urn:microsoft.com/office/officeart/2005/8/layout/radial4"/>
    <dgm:cxn modelId="{5BEC0718-A259-4C78-97E4-0C534A37F35E}" type="presParOf" srcId="{39AC9D78-B9A0-4E72-9438-09B2B5FBACAE}" destId="{E8A96B93-0547-4AAA-BBBE-3CC56973E56F}" srcOrd="4" destOrd="0" presId="urn:microsoft.com/office/officeart/2005/8/layout/radial4"/>
    <dgm:cxn modelId="{A90651C3-3F23-411D-B17F-8602385EADA9}" type="presParOf" srcId="{39AC9D78-B9A0-4E72-9438-09B2B5FBACAE}" destId="{E3A30EEB-57E0-4BF1-A3EF-E5A46A18F4C0}" srcOrd="5" destOrd="0" presId="urn:microsoft.com/office/officeart/2005/8/layout/radial4"/>
    <dgm:cxn modelId="{DB9969B8-CC66-41B9-863D-4923A026B6A5}" type="presParOf" srcId="{39AC9D78-B9A0-4E72-9438-09B2B5FBACAE}" destId="{99EEB7A2-FC9E-454E-BCE3-AD4DBFF6881D}" srcOrd="6" destOrd="0" presId="urn:microsoft.com/office/officeart/2005/8/layout/radial4"/>
    <dgm:cxn modelId="{7548086E-D5A9-4480-B056-B1591B1249B7}" type="presParOf" srcId="{39AC9D78-B9A0-4E72-9438-09B2B5FBACAE}" destId="{2BD59BB7-2209-4948-82B5-87B964CB554E}" srcOrd="7" destOrd="0" presId="urn:microsoft.com/office/officeart/2005/8/layout/radial4"/>
    <dgm:cxn modelId="{6DE14A0B-1D6E-415F-AACE-4A675849BDAE}" type="presParOf" srcId="{39AC9D78-B9A0-4E72-9438-09B2B5FBACAE}" destId="{A1FDA276-AFE9-436C-AC82-C0D0DA0D1F1B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BE8F47-CC3F-4D31-AF06-5973F06D6B35}">
      <dsp:nvSpPr>
        <dsp:cNvPr id="0" name=""/>
        <dsp:cNvSpPr/>
      </dsp:nvSpPr>
      <dsp:spPr>
        <a:xfrm rot="3911244">
          <a:off x="973010" y="2567444"/>
          <a:ext cx="322447" cy="52031"/>
        </a:xfrm>
        <a:custGeom>
          <a:avLst/>
          <a:gdLst/>
          <a:ahLst/>
          <a:cxnLst/>
          <a:rect l="0" t="0" r="0" b="0"/>
          <a:pathLst>
            <a:path>
              <a:moveTo>
                <a:pt x="0" y="26015"/>
              </a:moveTo>
              <a:lnTo>
                <a:pt x="322447" y="26015"/>
              </a:lnTo>
            </a:path>
          </a:pathLst>
        </a:custGeom>
        <a:noFill/>
        <a:ln w="57150" cap="flat" cmpd="sng" algn="ctr">
          <a:solidFill>
            <a:srgbClr val="002060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1EE251-47BC-4B0D-9C2D-C5D7CEFCA7F0}">
      <dsp:nvSpPr>
        <dsp:cNvPr id="0" name=""/>
        <dsp:cNvSpPr/>
      </dsp:nvSpPr>
      <dsp:spPr>
        <a:xfrm rot="1618876">
          <a:off x="1281534" y="2368678"/>
          <a:ext cx="811857" cy="52031"/>
        </a:xfrm>
        <a:custGeom>
          <a:avLst/>
          <a:gdLst/>
          <a:ahLst/>
          <a:cxnLst/>
          <a:rect l="0" t="0" r="0" b="0"/>
          <a:pathLst>
            <a:path>
              <a:moveTo>
                <a:pt x="0" y="26015"/>
              </a:moveTo>
              <a:lnTo>
                <a:pt x="811857" y="26015"/>
              </a:lnTo>
            </a:path>
          </a:pathLst>
        </a:custGeom>
        <a:noFill/>
        <a:ln w="57150" cap="flat" cmpd="sng" algn="ctr">
          <a:solidFill>
            <a:srgbClr val="002060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64ED3C-9E1E-4B84-892A-BDEE5866A883}">
      <dsp:nvSpPr>
        <dsp:cNvPr id="0" name=""/>
        <dsp:cNvSpPr/>
      </dsp:nvSpPr>
      <dsp:spPr>
        <a:xfrm rot="18139363">
          <a:off x="1140771" y="1442751"/>
          <a:ext cx="34090" cy="52031"/>
        </a:xfrm>
        <a:custGeom>
          <a:avLst/>
          <a:gdLst/>
          <a:ahLst/>
          <a:cxnLst/>
          <a:rect l="0" t="0" r="0" b="0"/>
          <a:pathLst>
            <a:path>
              <a:moveTo>
                <a:pt x="0" y="26015"/>
              </a:moveTo>
              <a:lnTo>
                <a:pt x="34090" y="26015"/>
              </a:lnTo>
            </a:path>
          </a:pathLst>
        </a:custGeom>
        <a:noFill/>
        <a:ln w="57150" cap="flat" cmpd="sng" algn="ctr">
          <a:solidFill>
            <a:srgbClr val="002060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4E1D91-D132-475C-BD05-F43A91269862}">
      <dsp:nvSpPr>
        <dsp:cNvPr id="0" name=""/>
        <dsp:cNvSpPr/>
      </dsp:nvSpPr>
      <dsp:spPr>
        <a:xfrm rot="20890611">
          <a:off x="1315480" y="1739362"/>
          <a:ext cx="965133" cy="52031"/>
        </a:xfrm>
        <a:custGeom>
          <a:avLst/>
          <a:gdLst/>
          <a:ahLst/>
          <a:cxnLst/>
          <a:rect l="0" t="0" r="0" b="0"/>
          <a:pathLst>
            <a:path>
              <a:moveTo>
                <a:pt x="0" y="26015"/>
              </a:moveTo>
              <a:lnTo>
                <a:pt x="965133" y="26015"/>
              </a:lnTo>
            </a:path>
          </a:pathLst>
        </a:custGeom>
        <a:noFill/>
        <a:ln w="57150" cap="flat" cmpd="sng" algn="ctr">
          <a:solidFill>
            <a:srgbClr val="002060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D10BCA-24A2-48F7-8D04-F1A24D9177F8}">
      <dsp:nvSpPr>
        <dsp:cNvPr id="0" name=""/>
        <dsp:cNvSpPr/>
      </dsp:nvSpPr>
      <dsp:spPr>
        <a:xfrm>
          <a:off x="1030832" y="1526046"/>
          <a:ext cx="879038" cy="94410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91D094D-E95E-464D-A9B1-3AB53251AD0F}">
      <dsp:nvSpPr>
        <dsp:cNvPr id="0" name=""/>
        <dsp:cNvSpPr/>
      </dsp:nvSpPr>
      <dsp:spPr>
        <a:xfrm>
          <a:off x="2245890" y="761882"/>
          <a:ext cx="1708766" cy="1461794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28575">
          <a:solidFill>
            <a:srgbClr val="00206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>
              <a:solidFill>
                <a:srgbClr val="002060"/>
              </a:solidFill>
            </a:rPr>
            <a:t>freedom from harm resulting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>
              <a:solidFill>
                <a:srgbClr val="002060"/>
              </a:solidFill>
            </a:rPr>
            <a:t>from</a:t>
          </a:r>
          <a:r>
            <a:rPr lang="en-US" sz="1200" kern="1200" dirty="0">
              <a:solidFill>
                <a:schemeClr val="bg1"/>
              </a:solidFill>
            </a:rPr>
            <a:t> </a:t>
          </a:r>
          <a:r>
            <a:rPr lang="en-US" sz="1200" b="1" kern="1200" dirty="0">
              <a:solidFill>
                <a:srgbClr val="D92D3D"/>
              </a:solidFill>
            </a:rPr>
            <a:t>UNINTENTIONAL</a:t>
          </a:r>
          <a:r>
            <a:rPr lang="en-US" sz="1200" kern="1200" dirty="0">
              <a:solidFill>
                <a:srgbClr val="D92D3D"/>
              </a:solidFill>
            </a:rPr>
            <a:t> </a:t>
          </a:r>
          <a:r>
            <a:rPr lang="en-US" sz="1200" kern="1200" dirty="0">
              <a:solidFill>
                <a:srgbClr val="002060"/>
              </a:solidFill>
            </a:rPr>
            <a:t>acts or circumstances</a:t>
          </a:r>
        </a:p>
      </dsp:txBody>
      <dsp:txXfrm>
        <a:off x="2496133" y="975957"/>
        <a:ext cx="1208280" cy="1033644"/>
      </dsp:txXfrm>
    </dsp:sp>
    <dsp:sp modelId="{2A48A1C0-C3C8-402D-A924-1EBF5AC12392}">
      <dsp:nvSpPr>
        <dsp:cNvPr id="0" name=""/>
        <dsp:cNvSpPr/>
      </dsp:nvSpPr>
      <dsp:spPr>
        <a:xfrm>
          <a:off x="779962" y="0"/>
          <a:ext cx="1620945" cy="1570065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28575">
          <a:solidFill>
            <a:srgbClr val="00206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b="1" kern="1200" dirty="0">
              <a:solidFill>
                <a:srgbClr val="002060"/>
              </a:solidFill>
            </a:rPr>
            <a:t>GOAL: </a:t>
          </a:r>
        </a:p>
        <a:p>
          <a:pPr marL="0" lvl="0" indent="0" algn="ctr" defTabSz="71120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kern="1200" dirty="0">
              <a:solidFill>
                <a:srgbClr val="002060"/>
              </a:solidFill>
            </a:rPr>
            <a:t>Provide the highest </a:t>
          </a:r>
          <a:r>
            <a:rPr lang="en-US" sz="1200" kern="1200" dirty="0">
              <a:solidFill>
                <a:srgbClr val="002060"/>
              </a:solidFill>
            </a:rPr>
            <a:t>level</a:t>
          </a:r>
          <a:r>
            <a:rPr lang="en-US" sz="1600" kern="1200" dirty="0">
              <a:solidFill>
                <a:srgbClr val="002060"/>
              </a:solidFill>
            </a:rPr>
            <a:t> of safety that is practical</a:t>
          </a:r>
          <a:endParaRPr lang="en-US" sz="1200" kern="1200" dirty="0">
            <a:solidFill>
              <a:srgbClr val="002060"/>
            </a:solidFill>
          </a:endParaRPr>
        </a:p>
      </dsp:txBody>
      <dsp:txXfrm>
        <a:off x="1017344" y="229931"/>
        <a:ext cx="1146181" cy="1110203"/>
      </dsp:txXfrm>
    </dsp:sp>
    <dsp:sp modelId="{12F87411-155B-4BD9-B5E3-6F8B4619C2AC}">
      <dsp:nvSpPr>
        <dsp:cNvPr id="0" name=""/>
        <dsp:cNvSpPr/>
      </dsp:nvSpPr>
      <dsp:spPr>
        <a:xfrm>
          <a:off x="1976555" y="2216001"/>
          <a:ext cx="1331686" cy="1329728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28575">
          <a:solidFill>
            <a:srgbClr val="00206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b="1" kern="1200" dirty="0">
              <a:solidFill>
                <a:srgbClr val="002060"/>
              </a:solidFill>
            </a:rPr>
            <a:t>BUS EXAMPLES: </a:t>
          </a:r>
          <a:r>
            <a:rPr lang="en-US" sz="1200" kern="1200" dirty="0">
              <a:solidFill>
                <a:srgbClr val="002060"/>
              </a:solidFill>
            </a:rPr>
            <a:t>Person caught in bus doors</a:t>
          </a:r>
        </a:p>
      </dsp:txBody>
      <dsp:txXfrm>
        <a:off x="2171576" y="2410735"/>
        <a:ext cx="941644" cy="940260"/>
      </dsp:txXfrm>
    </dsp:sp>
    <dsp:sp modelId="{73FF91C4-DE89-45A8-A70C-2A6C53032EB2}">
      <dsp:nvSpPr>
        <dsp:cNvPr id="0" name=""/>
        <dsp:cNvSpPr/>
      </dsp:nvSpPr>
      <dsp:spPr>
        <a:xfrm>
          <a:off x="806830" y="2701895"/>
          <a:ext cx="1251987" cy="1074799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28575">
          <a:solidFill>
            <a:srgbClr val="00206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b="1" kern="1200" dirty="0">
              <a:solidFill>
                <a:srgbClr val="002060"/>
              </a:solidFill>
            </a:rPr>
            <a:t>RAIL </a:t>
          </a:r>
          <a:r>
            <a:rPr lang="en-US" sz="1200" b="1" kern="1200" dirty="0">
              <a:solidFill>
                <a:srgbClr val="002060"/>
              </a:solidFill>
            </a:rPr>
            <a:t>EXAMPLE: </a:t>
          </a:r>
          <a:r>
            <a:rPr lang="en-US" sz="1200" kern="1200" dirty="0">
              <a:solidFill>
                <a:srgbClr val="002060"/>
              </a:solidFill>
            </a:rPr>
            <a:t>Person falling on escalators or stairs</a:t>
          </a:r>
        </a:p>
      </dsp:txBody>
      <dsp:txXfrm>
        <a:off x="990179" y="2859296"/>
        <a:ext cx="885289" cy="7599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757F0A-7A96-4601-833D-6C357D182B07}">
      <dsp:nvSpPr>
        <dsp:cNvPr id="0" name=""/>
        <dsp:cNvSpPr/>
      </dsp:nvSpPr>
      <dsp:spPr>
        <a:xfrm rot="2245250">
          <a:off x="958346" y="2288902"/>
          <a:ext cx="605166" cy="65214"/>
        </a:xfrm>
        <a:custGeom>
          <a:avLst/>
          <a:gdLst/>
          <a:ahLst/>
          <a:cxnLst/>
          <a:rect l="0" t="0" r="0" b="0"/>
          <a:pathLst>
            <a:path>
              <a:moveTo>
                <a:pt x="0" y="32607"/>
              </a:moveTo>
              <a:lnTo>
                <a:pt x="605166" y="32607"/>
              </a:lnTo>
            </a:path>
          </a:pathLst>
        </a:custGeom>
        <a:noFill/>
        <a:ln w="57150" cap="flat" cmpd="sng" algn="ctr">
          <a:solidFill>
            <a:srgbClr val="002060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64ED3C-9E1E-4B84-892A-BDEE5866A883}">
      <dsp:nvSpPr>
        <dsp:cNvPr id="0" name=""/>
        <dsp:cNvSpPr/>
      </dsp:nvSpPr>
      <dsp:spPr>
        <a:xfrm rot="19340019">
          <a:off x="969698" y="1121472"/>
          <a:ext cx="488653" cy="65214"/>
        </a:xfrm>
        <a:custGeom>
          <a:avLst/>
          <a:gdLst/>
          <a:ahLst/>
          <a:cxnLst/>
          <a:rect l="0" t="0" r="0" b="0"/>
          <a:pathLst>
            <a:path>
              <a:moveTo>
                <a:pt x="0" y="32607"/>
              </a:moveTo>
              <a:lnTo>
                <a:pt x="488653" y="32607"/>
              </a:lnTo>
            </a:path>
          </a:pathLst>
        </a:custGeom>
        <a:noFill/>
        <a:ln w="57150" cap="flat" cmpd="sng" algn="ctr">
          <a:solidFill>
            <a:srgbClr val="002060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4E1D91-D132-475C-BD05-F43A91269862}">
      <dsp:nvSpPr>
        <dsp:cNvPr id="0" name=""/>
        <dsp:cNvSpPr/>
      </dsp:nvSpPr>
      <dsp:spPr>
        <a:xfrm rot="45135">
          <a:off x="1020575" y="1703741"/>
          <a:ext cx="1045514" cy="65214"/>
        </a:xfrm>
        <a:custGeom>
          <a:avLst/>
          <a:gdLst/>
          <a:ahLst/>
          <a:cxnLst/>
          <a:rect l="0" t="0" r="0" b="0"/>
          <a:pathLst>
            <a:path>
              <a:moveTo>
                <a:pt x="0" y="32607"/>
              </a:moveTo>
              <a:lnTo>
                <a:pt x="1045514" y="32607"/>
              </a:lnTo>
            </a:path>
          </a:pathLst>
        </a:custGeom>
        <a:noFill/>
        <a:ln w="57150" cap="flat" cmpd="sng" algn="ctr">
          <a:solidFill>
            <a:srgbClr val="002060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D10BCA-24A2-48F7-8D04-F1A24D9177F8}">
      <dsp:nvSpPr>
        <dsp:cNvPr id="0" name=""/>
        <dsp:cNvSpPr/>
      </dsp:nvSpPr>
      <dsp:spPr>
        <a:xfrm>
          <a:off x="688546" y="1227885"/>
          <a:ext cx="989893" cy="106316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91D094D-E95E-464D-A9B1-3AB53251AD0F}">
      <dsp:nvSpPr>
        <dsp:cNvPr id="0" name=""/>
        <dsp:cNvSpPr/>
      </dsp:nvSpPr>
      <dsp:spPr>
        <a:xfrm>
          <a:off x="2065970" y="1007636"/>
          <a:ext cx="1563499" cy="1491678"/>
        </a:xfrm>
        <a:prstGeom prst="ellipse">
          <a:avLst/>
        </a:prstGeom>
        <a:solidFill>
          <a:schemeClr val="accent3">
            <a:lumMod val="20000"/>
            <a:lumOff val="80000"/>
          </a:schemeClr>
        </a:solidFill>
        <a:ln w="28575">
          <a:solidFill>
            <a:srgbClr val="00206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>
              <a:solidFill>
                <a:srgbClr val="002060"/>
              </a:solidFill>
            </a:rPr>
            <a:t>freedom from harm resulting 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>
              <a:solidFill>
                <a:srgbClr val="002060"/>
              </a:solidFill>
            </a:rPr>
            <a:t>from </a:t>
          </a:r>
          <a:r>
            <a:rPr lang="en-US" sz="1200" b="1" kern="1200" dirty="0">
              <a:solidFill>
                <a:srgbClr val="D92D3D"/>
              </a:solidFill>
            </a:rPr>
            <a:t>INTENTIONAL</a:t>
          </a:r>
          <a:r>
            <a:rPr lang="en-US" sz="1200" kern="1200" dirty="0">
              <a:solidFill>
                <a:srgbClr val="D92D3D"/>
              </a:solidFill>
            </a:rPr>
            <a:t> 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>
              <a:solidFill>
                <a:srgbClr val="002060"/>
              </a:solidFill>
            </a:rPr>
            <a:t>acts or circumstances</a:t>
          </a:r>
        </a:p>
      </dsp:txBody>
      <dsp:txXfrm>
        <a:off x="2294939" y="1226087"/>
        <a:ext cx="1105561" cy="1054776"/>
      </dsp:txXfrm>
    </dsp:sp>
    <dsp:sp modelId="{2A48A1C0-C3C8-402D-A924-1EBF5AC12392}">
      <dsp:nvSpPr>
        <dsp:cNvPr id="0" name=""/>
        <dsp:cNvSpPr/>
      </dsp:nvSpPr>
      <dsp:spPr>
        <a:xfrm>
          <a:off x="1186857" y="6310"/>
          <a:ext cx="1511710" cy="1170519"/>
        </a:xfrm>
        <a:prstGeom prst="ellipse">
          <a:avLst/>
        </a:prstGeom>
        <a:solidFill>
          <a:schemeClr val="accent3">
            <a:lumMod val="20000"/>
            <a:lumOff val="80000"/>
          </a:schemeClr>
        </a:solidFill>
        <a:ln w="28575">
          <a:solidFill>
            <a:srgbClr val="00206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b="1" kern="1200" dirty="0">
              <a:solidFill>
                <a:srgbClr val="002060"/>
              </a:solidFill>
            </a:rPr>
            <a:t>GOAL: </a:t>
          </a:r>
        </a:p>
        <a:p>
          <a:pPr marL="0" lvl="0" indent="0" algn="ctr" defTabSz="71120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>
              <a:solidFill>
                <a:srgbClr val="002060"/>
              </a:solidFill>
            </a:rPr>
            <a:t>Reduce the rate of crime and the fear of crime</a:t>
          </a:r>
        </a:p>
      </dsp:txBody>
      <dsp:txXfrm>
        <a:off x="1408242" y="177729"/>
        <a:ext cx="1068940" cy="827681"/>
      </dsp:txXfrm>
    </dsp:sp>
    <dsp:sp modelId="{D84480BB-F7F5-47CE-996A-08D657658B01}">
      <dsp:nvSpPr>
        <dsp:cNvPr id="0" name=""/>
        <dsp:cNvSpPr/>
      </dsp:nvSpPr>
      <dsp:spPr>
        <a:xfrm>
          <a:off x="1417905" y="2176141"/>
          <a:ext cx="1118535" cy="1386780"/>
        </a:xfrm>
        <a:prstGeom prst="ellipse">
          <a:avLst/>
        </a:prstGeom>
        <a:solidFill>
          <a:schemeClr val="accent3">
            <a:lumMod val="20000"/>
            <a:lumOff val="80000"/>
          </a:schemeClr>
        </a:solidFill>
        <a:ln w="28575">
          <a:solidFill>
            <a:srgbClr val="00206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b="1" kern="1200" dirty="0">
              <a:solidFill>
                <a:srgbClr val="002060"/>
              </a:solidFill>
            </a:rPr>
            <a:t>RAIL </a:t>
          </a:r>
          <a:r>
            <a:rPr lang="en-US" sz="1200" b="1" kern="1200" dirty="0">
              <a:solidFill>
                <a:srgbClr val="002060"/>
              </a:solidFill>
            </a:rPr>
            <a:t>EXAMPLES:</a:t>
          </a:r>
          <a:r>
            <a:rPr lang="en-US" sz="1200" kern="1200" dirty="0">
              <a:solidFill>
                <a:srgbClr val="002060"/>
              </a:solidFill>
            </a:rPr>
            <a:t> Trespassers, suicide/</a:t>
          </a:r>
        </a:p>
        <a:p>
          <a:pPr marL="0" lvl="0" indent="0" algn="ctr" defTabSz="71120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>
              <a:solidFill>
                <a:srgbClr val="002060"/>
              </a:solidFill>
            </a:rPr>
            <a:t>attempted suicide</a:t>
          </a:r>
        </a:p>
      </dsp:txBody>
      <dsp:txXfrm>
        <a:off x="1581711" y="2379230"/>
        <a:ext cx="790923" cy="9806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726599-D427-433D-867D-7406AE7200BF}">
      <dsp:nvSpPr>
        <dsp:cNvPr id="0" name=""/>
        <dsp:cNvSpPr/>
      </dsp:nvSpPr>
      <dsp:spPr>
        <a:xfrm>
          <a:off x="2122639" y="1963234"/>
          <a:ext cx="1570171" cy="1570171"/>
        </a:xfrm>
        <a:prstGeom prst="ellipse">
          <a:avLst/>
        </a:prstGeom>
        <a:solidFill>
          <a:schemeClr val="accent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>
              <a:solidFill>
                <a:schemeClr val="bg1"/>
              </a:solidFill>
              <a:latin typeface="Tw Cen MT" panose="020B0602020104020603" pitchFamily="34" charset="0"/>
            </a:rPr>
            <a:t>DSQA</a:t>
          </a:r>
        </a:p>
      </dsp:txBody>
      <dsp:txXfrm>
        <a:off x="2352585" y="2193180"/>
        <a:ext cx="1110279" cy="1110279"/>
      </dsp:txXfrm>
    </dsp:sp>
    <dsp:sp modelId="{3EB76EA1-EA1D-4A62-8132-EEA2382780A7}">
      <dsp:nvSpPr>
        <dsp:cNvPr id="0" name=""/>
        <dsp:cNvSpPr/>
      </dsp:nvSpPr>
      <dsp:spPr>
        <a:xfrm rot="11700000">
          <a:off x="723430" y="2123129"/>
          <a:ext cx="1372196" cy="447498"/>
        </a:xfrm>
        <a:prstGeom prst="leftArrow">
          <a:avLst>
            <a:gd name="adj1" fmla="val 60000"/>
            <a:gd name="adj2" fmla="val 50000"/>
          </a:avLst>
        </a:prstGeom>
        <a:solidFill>
          <a:srgbClr val="00206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D86423A-1288-4369-8FA6-E175FCC0F452}">
      <dsp:nvSpPr>
        <dsp:cNvPr id="0" name=""/>
        <dsp:cNvSpPr/>
      </dsp:nvSpPr>
      <dsp:spPr>
        <a:xfrm>
          <a:off x="976" y="1572638"/>
          <a:ext cx="1491663" cy="11933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Tw Cen MT" panose="020B0602020104020603" pitchFamily="34" charset="0"/>
            </a:rPr>
            <a:t>System Safety Programs</a:t>
          </a:r>
        </a:p>
      </dsp:txBody>
      <dsp:txXfrm>
        <a:off x="35927" y="1607589"/>
        <a:ext cx="1421761" cy="1123428"/>
      </dsp:txXfrm>
    </dsp:sp>
    <dsp:sp modelId="{3CDBDB67-A3B4-452F-98D6-3D70840CD29C}">
      <dsp:nvSpPr>
        <dsp:cNvPr id="0" name=""/>
        <dsp:cNvSpPr/>
      </dsp:nvSpPr>
      <dsp:spPr>
        <a:xfrm rot="14700000">
          <a:off x="1566126" y="1118844"/>
          <a:ext cx="1372196" cy="447498"/>
        </a:xfrm>
        <a:prstGeom prst="leftArrow">
          <a:avLst>
            <a:gd name="adj1" fmla="val 60000"/>
            <a:gd name="adj2" fmla="val 50000"/>
          </a:avLst>
        </a:prstGeom>
        <a:solidFill>
          <a:srgbClr val="00206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8A96B93-0547-4AAA-BBBE-3CC56973E56F}">
      <dsp:nvSpPr>
        <dsp:cNvPr id="0" name=""/>
        <dsp:cNvSpPr/>
      </dsp:nvSpPr>
      <dsp:spPr>
        <a:xfrm>
          <a:off x="1216435" y="124112"/>
          <a:ext cx="1491663" cy="11933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latin typeface="Tw Cen MT" panose="020B0602020104020603" pitchFamily="34" charset="0"/>
            </a:rPr>
            <a:t>Operational Safety</a:t>
          </a:r>
          <a:endParaRPr lang="en-US" sz="1800" b="1" kern="1200" dirty="0">
            <a:latin typeface="Tw Cen MT" panose="020B0602020104020603" pitchFamily="34" charset="0"/>
          </a:endParaRPr>
        </a:p>
      </dsp:txBody>
      <dsp:txXfrm>
        <a:off x="1251386" y="159063"/>
        <a:ext cx="1421761" cy="1123428"/>
      </dsp:txXfrm>
    </dsp:sp>
    <dsp:sp modelId="{E3A30EEB-57E0-4BF1-A3EF-E5A46A18F4C0}">
      <dsp:nvSpPr>
        <dsp:cNvPr id="0" name=""/>
        <dsp:cNvSpPr/>
      </dsp:nvSpPr>
      <dsp:spPr>
        <a:xfrm rot="17700000">
          <a:off x="2877128" y="1118844"/>
          <a:ext cx="1372196" cy="447498"/>
        </a:xfrm>
        <a:prstGeom prst="leftArrow">
          <a:avLst>
            <a:gd name="adj1" fmla="val 60000"/>
            <a:gd name="adj2" fmla="val 50000"/>
          </a:avLst>
        </a:prstGeom>
        <a:solidFill>
          <a:srgbClr val="00206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9EEB7A2-FC9E-454E-BCE3-AD4DBFF6881D}">
      <dsp:nvSpPr>
        <dsp:cNvPr id="0" name=""/>
        <dsp:cNvSpPr/>
      </dsp:nvSpPr>
      <dsp:spPr>
        <a:xfrm>
          <a:off x="3107352" y="124112"/>
          <a:ext cx="1491663" cy="11933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Tw Cen MT" panose="020B0602020104020603" pitchFamily="34" charset="0"/>
            </a:rPr>
            <a:t>Configuration Management</a:t>
          </a:r>
        </a:p>
      </dsp:txBody>
      <dsp:txXfrm>
        <a:off x="3142303" y="159063"/>
        <a:ext cx="1421761" cy="1123428"/>
      </dsp:txXfrm>
    </dsp:sp>
    <dsp:sp modelId="{2BD59BB7-2209-4948-82B5-87B964CB554E}">
      <dsp:nvSpPr>
        <dsp:cNvPr id="0" name=""/>
        <dsp:cNvSpPr/>
      </dsp:nvSpPr>
      <dsp:spPr>
        <a:xfrm rot="20700000">
          <a:off x="3719824" y="2123129"/>
          <a:ext cx="1372196" cy="447498"/>
        </a:xfrm>
        <a:prstGeom prst="leftArrow">
          <a:avLst>
            <a:gd name="adj1" fmla="val 60000"/>
            <a:gd name="adj2" fmla="val 50000"/>
          </a:avLst>
        </a:prstGeom>
        <a:solidFill>
          <a:srgbClr val="00206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1FDA276-AFE9-436C-AC82-C0D0DA0D1F1B}">
      <dsp:nvSpPr>
        <dsp:cNvPr id="0" name=""/>
        <dsp:cNvSpPr/>
      </dsp:nvSpPr>
      <dsp:spPr>
        <a:xfrm>
          <a:off x="4322811" y="1572638"/>
          <a:ext cx="1491663" cy="11933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latin typeface="Tw Cen MT" panose="020B0602020104020603" pitchFamily="34" charset="0"/>
            </a:rPr>
            <a:t>Quality Assurance</a:t>
          </a:r>
          <a:endParaRPr lang="en-US" sz="1800" b="1" kern="1200" dirty="0">
            <a:latin typeface="Tw Cen MT" panose="020B0602020104020603" pitchFamily="34" charset="0"/>
          </a:endParaRPr>
        </a:p>
      </dsp:txBody>
      <dsp:txXfrm>
        <a:off x="4357762" y="1607589"/>
        <a:ext cx="1421761" cy="11234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D7BFB-6D95-4896-803D-168761CDC405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9A6EA-0AA2-44F9-96AA-1E1755A6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494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D7BFB-6D95-4896-803D-168761CDC405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9A6EA-0AA2-44F9-96AA-1E1755A6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642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D7BFB-6D95-4896-803D-168761CDC405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9A6EA-0AA2-44F9-96AA-1E1755A6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5788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17E7F-31CB-BC45-995E-62ECA5DF150C}" type="datetime1">
              <a:rPr lang="en-US" smtClean="0"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441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92680-01AB-E042-BBA6-1F64690D3E5A}" type="datetime1">
              <a:rPr lang="en-US" smtClean="0"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63698B-321A-0340-9C10-11FFEA0AE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544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4B35D-EBBD-A941-B5FF-2D47406EE2A8}" type="datetime1">
              <a:rPr lang="en-US" smtClean="0"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63698B-321A-0340-9C10-11FFEA0AE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2567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E342D-6711-4947-BC2D-1720BDB7AE8C}" type="datetime1">
              <a:rPr lang="en-US" smtClean="0"/>
              <a:t>5/10/2017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63698B-321A-0340-9C10-11FFEA0AE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673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51A0E-B409-2348-BCDF-7A62FF137372}" type="datetime1">
              <a:rPr lang="en-US" smtClean="0"/>
              <a:t>5/10/2017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63698B-321A-0340-9C10-11FFEA0AE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1506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B87FD-F866-8A45-A29D-698BEB1D3ABD}" type="datetime1">
              <a:rPr lang="en-US" smtClean="0"/>
              <a:t>5/10/2017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63698B-321A-0340-9C10-11FFEA0AE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9355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A3CE8-C4D7-E349-9C5B-B3C18CEC7774}" type="datetime1">
              <a:rPr lang="en-US" smtClean="0"/>
              <a:t>5/10/2017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63698B-321A-0340-9C10-11FFEA0AE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1125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66C8A-CE48-D244-83A4-029836DB109F}" type="datetime1">
              <a:rPr lang="en-US" smtClean="0"/>
              <a:t>5/10/2017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63698B-321A-0340-9C10-11FFEA0AE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245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D7BFB-6D95-4896-803D-168761CDC405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9A6EA-0AA2-44F9-96AA-1E1755A6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4868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3295F-2129-2F42-BADE-6B8A4F6D1DFA}" type="datetime1">
              <a:rPr lang="en-US" smtClean="0"/>
              <a:t>5/10/2017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63698B-321A-0340-9C10-11FFEA0AE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7949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733F0-5D53-664F-B4CF-FD07941FC183}" type="datetime1">
              <a:rPr lang="en-US" smtClean="0"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63698B-321A-0340-9C10-11FFEA0AE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6832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B84A5-85B2-004D-9224-14CD1969AAD2}" type="datetime1">
              <a:rPr lang="en-US" smtClean="0"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63698B-321A-0340-9C10-11FFEA0AE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104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D7BFB-6D95-4896-803D-168761CDC405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9A6EA-0AA2-44F9-96AA-1E1755A6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171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D7BFB-6D95-4896-803D-168761CDC405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9A6EA-0AA2-44F9-96AA-1E1755A6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239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D7BFB-6D95-4896-803D-168761CDC405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9A6EA-0AA2-44F9-96AA-1E1755A6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397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D7BFB-6D95-4896-803D-168761CDC405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9A6EA-0AA2-44F9-96AA-1E1755A6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895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D7BFB-6D95-4896-803D-168761CDC405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9A6EA-0AA2-44F9-96AA-1E1755A6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534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D7BFB-6D95-4896-803D-168761CDC405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9A6EA-0AA2-44F9-96AA-1E1755A6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593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D7BFB-6D95-4896-803D-168761CDC405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9A6EA-0AA2-44F9-96AA-1E1755A6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036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D7BFB-6D95-4896-803D-168761CDC405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9A6EA-0AA2-44F9-96AA-1E1755A6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935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A336C-3B88-3A45-9C66-94D8468D09CE}" type="datetime1">
              <a:rPr lang="en-US" smtClean="0"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7" name="Picture 6" descr="MAX Logo-01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0" y="95405"/>
            <a:ext cx="2401991" cy="937784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 flipH="1">
            <a:off x="1803002" y="782477"/>
            <a:ext cx="7110598" cy="0"/>
          </a:xfrm>
          <a:prstGeom prst="line">
            <a:avLst/>
          </a:prstGeom>
          <a:ln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61969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microsoft.com/office/2007/relationships/hdphoto" Target="../media/hdphoto8.wdp"/><Relationship Id="rId3" Type="http://schemas.microsoft.com/office/2007/relationships/hdphoto" Target="../media/hdphoto3.wdp"/><Relationship Id="rId7" Type="http://schemas.openxmlformats.org/officeDocument/2006/relationships/image" Target="../media/image16.jpe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1.jpe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diagramDrawing" Target="../diagrams/drawing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12" Type="http://schemas.openxmlformats.org/officeDocument/2006/relationships/diagramColors" Target="../diagrams/colors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11" Type="http://schemas.openxmlformats.org/officeDocument/2006/relationships/diagramQuickStyle" Target="../diagrams/quickStyle2.xml"/><Relationship Id="rId5" Type="http://schemas.openxmlformats.org/officeDocument/2006/relationships/diagramColors" Target="../diagrams/colors1.xml"/><Relationship Id="rId10" Type="http://schemas.openxmlformats.org/officeDocument/2006/relationships/diagramLayout" Target="../diagrams/layout2.xml"/><Relationship Id="rId4" Type="http://schemas.openxmlformats.org/officeDocument/2006/relationships/diagramQuickStyle" Target="../diagrams/quickStyle1.xml"/><Relationship Id="rId9" Type="http://schemas.openxmlformats.org/officeDocument/2006/relationships/diagramData" Target="../diagrams/data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microsoft.com/office/2007/relationships/hdphoto" Target="../media/hdphoto3.wdp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11.jpeg"/><Relationship Id="rId9" Type="http://schemas.microsoft.com/office/2007/relationships/diagramDrawing" Target="../diagrams/drawin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8491" y="3180304"/>
            <a:ext cx="84274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8BD4F"/>
                </a:solidFill>
                <a:latin typeface="Tw Cen MT Condensed" panose="020B0606020104020203" pitchFamily="34" charset="0"/>
                <a:ea typeface="Ebrima" panose="02000000000000000000" pitchFamily="2" charset="0"/>
                <a:cs typeface="Aharoni" panose="02010803020104030203" pitchFamily="2" charset="-79"/>
              </a:rPr>
              <a:t>PRESENTED BY </a:t>
            </a:r>
          </a:p>
          <a:p>
            <a:pPr algn="ctr"/>
            <a:endParaRPr lang="en-US" dirty="0">
              <a:solidFill>
                <a:srgbClr val="F8BD4F"/>
              </a:solidFill>
              <a:latin typeface="Tw Cen MT Condensed" panose="020B0606020104020203" pitchFamily="34" charset="0"/>
              <a:ea typeface="Ebrima" panose="02000000000000000000" pitchFamily="2" charset="0"/>
              <a:cs typeface="Aharoni" panose="02010803020104030203" pitchFamily="2" charset="-79"/>
            </a:endParaRPr>
          </a:p>
          <a:p>
            <a:pPr algn="ctr"/>
            <a:r>
              <a:rPr lang="en-US" sz="3600" b="1" dirty="0">
                <a:solidFill>
                  <a:srgbClr val="F8BD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" panose="020B0606020104020203" pitchFamily="34" charset="0"/>
                <a:ea typeface="Ebrima" panose="02000000000000000000" pitchFamily="2" charset="0"/>
                <a:cs typeface="Aharoni" panose="02010803020104030203" pitchFamily="2" charset="-79"/>
              </a:rPr>
              <a:t>ELAYNE BERRY, AGM</a:t>
            </a:r>
          </a:p>
          <a:p>
            <a:pPr algn="ctr"/>
            <a:r>
              <a:rPr lang="en-US" sz="2200" b="1" i="1" dirty="0">
                <a:solidFill>
                  <a:srgbClr val="ED7D31"/>
                </a:solidFill>
                <a:latin typeface="Segoe Print" panose="02000600000000000000" pitchFamily="2" charset="0"/>
                <a:ea typeface="Ebrima" panose="02000000000000000000" pitchFamily="2" charset="0"/>
                <a:cs typeface="Aharoni" panose="02010803020104030203" pitchFamily="2" charset="-79"/>
              </a:rPr>
              <a:t>Department of Safety &amp; Quality Assurance </a:t>
            </a:r>
          </a:p>
          <a:p>
            <a:pPr algn="ctr"/>
            <a:r>
              <a:rPr lang="en-US" dirty="0">
                <a:solidFill>
                  <a:srgbClr val="ED7D31"/>
                </a:solidFill>
                <a:latin typeface="Tw Cen MT Condensed" panose="020B0606020104020203" pitchFamily="34" charset="0"/>
                <a:ea typeface="Ebrima" panose="02000000000000000000" pitchFamily="2" charset="0"/>
                <a:cs typeface="Aharoni" panose="02010803020104030203" pitchFamily="2" charset="-79"/>
              </a:rPr>
              <a:t>May 18, 2017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269535" y="956910"/>
            <a:ext cx="2615539" cy="3042582"/>
            <a:chOff x="6291973" y="1357622"/>
            <a:chExt cx="2615539" cy="3042582"/>
          </a:xfrm>
        </p:grpSpPr>
        <p:pic>
          <p:nvPicPr>
            <p:cNvPr id="6" name="Picture 4" descr="Image result for numbers"/>
            <p:cNvPicPr>
              <a:picLocks noChangeAspect="1" noChangeArrowheads="1"/>
            </p:cNvPicPr>
            <p:nvPr/>
          </p:nvPicPr>
          <p:blipFill rotWithShape="1">
            <a:blip r:embed="rId2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719"/>
            <a:stretch/>
          </p:blipFill>
          <p:spPr bwMode="auto">
            <a:xfrm>
              <a:off x="6643814" y="1719443"/>
              <a:ext cx="2214872" cy="197679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Image result for marta rail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647" t="609" r="12647" b="-609"/>
            <a:stretch/>
          </p:blipFill>
          <p:spPr bwMode="auto">
            <a:xfrm>
              <a:off x="6291973" y="2157178"/>
              <a:ext cx="2520203" cy="192440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2" descr="Image result for marta bus, tra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0460" y="1498541"/>
              <a:ext cx="1538297" cy="135078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4" descr="Image result for cog wheel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7915" y="1368499"/>
              <a:ext cx="2469576" cy="3031705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Image result for safety and quality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4296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936" b="13528"/>
            <a:stretch/>
          </p:blipFill>
          <p:spPr bwMode="auto">
            <a:xfrm flipH="1">
              <a:off x="7039452" y="1357622"/>
              <a:ext cx="1868060" cy="289594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3193027" y="256484"/>
            <a:ext cx="4384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spc="225" dirty="0">
                <a:solidFill>
                  <a:schemeClr val="bg1"/>
                </a:solidFill>
                <a:latin typeface="Tw Cen MT Condensed" panose="020B0606020104020203" pitchFamily="34" charset="0"/>
              </a:rPr>
              <a:t>SAFETY &amp; QUALITY ASSURANCE</a:t>
            </a:r>
          </a:p>
        </p:txBody>
      </p:sp>
    </p:spTree>
    <p:extLst>
      <p:ext uri="{BB962C8B-B14F-4D97-AF65-F5344CB8AC3E}">
        <p14:creationId xmlns:p14="http://schemas.microsoft.com/office/powerpoint/2010/main" val="9714415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6102090" y="1040870"/>
            <a:ext cx="3037696" cy="5506126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glow>
              <a:schemeClr val="accent1">
                <a:alpha val="97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051045" y="1040870"/>
            <a:ext cx="3060181" cy="55061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-6743" y="1040869"/>
            <a:ext cx="3065147" cy="5535733"/>
          </a:xfrm>
          <a:prstGeom prst="rect">
            <a:avLst/>
          </a:prstGeom>
          <a:solidFill>
            <a:srgbClr val="5BAF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-6742" y="410275"/>
            <a:ext cx="9150742" cy="1105606"/>
            <a:chOff x="-6742" y="410275"/>
            <a:chExt cx="9150742" cy="1105606"/>
          </a:xfrm>
        </p:grpSpPr>
        <p:pic>
          <p:nvPicPr>
            <p:cNvPr id="14" name="Picture 2" descr="Image result for shape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742" y="410275"/>
              <a:ext cx="9150742" cy="110560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 rot="21420000">
              <a:off x="166585" y="709311"/>
              <a:ext cx="89656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1" spc="225" dirty="0">
                  <a:solidFill>
                    <a:srgbClr val="002060"/>
                  </a:solidFill>
                  <a:latin typeface="Arial Rounded MT Bold" panose="020F0704030504030204" pitchFamily="34" charset="0"/>
                </a:rPr>
                <a:t>    Staffing </a:t>
              </a:r>
              <a:r>
                <a:rPr lang="en-US" b="1" i="1" spc="225" dirty="0">
                  <a:solidFill>
                    <a:srgbClr val="002060"/>
                  </a:solidFill>
                  <a:latin typeface="Arial Rounded MT Bold" panose="020F0704030504030204" pitchFamily="34" charset="0"/>
                </a:rPr>
                <a:t>&amp;</a:t>
              </a:r>
              <a:r>
                <a:rPr lang="en-US" sz="2800" b="1" i="1" spc="225" dirty="0">
                  <a:solidFill>
                    <a:srgbClr val="002060"/>
                  </a:solidFill>
                  <a:latin typeface="Arial Rounded MT Bold" panose="020F0704030504030204" pitchFamily="34" charset="0"/>
                </a:rPr>
                <a:t> Activities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03094" y="1496393"/>
            <a:ext cx="2066925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DSQA WORKS </a:t>
            </a:r>
            <a:r>
              <a:rPr lang="en-US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24/7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166009" y="1496393"/>
            <a:ext cx="2830253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DSQA PROTECTS </a:t>
            </a:r>
            <a:r>
              <a:rPr lang="en-US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PATRONS &amp; EMPLOYEES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127599" y="1384375"/>
            <a:ext cx="303277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DSQA</a:t>
            </a:r>
          </a:p>
          <a:p>
            <a:pPr algn="ctr"/>
            <a:r>
              <a:rPr lang="en-US" sz="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INVESTIGATES </a:t>
            </a:r>
            <a:r>
              <a:rPr lang="en-US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&amp;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 </a:t>
            </a:r>
            <a:r>
              <a:rPr lang="en-US" sz="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EDUCATES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2445">
            <a:off x="84788" y="806707"/>
            <a:ext cx="1824735" cy="53614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2926" t="29405" r="59212" b="27098"/>
          <a:stretch/>
        </p:blipFill>
        <p:spPr>
          <a:xfrm>
            <a:off x="6108953" y="3179647"/>
            <a:ext cx="3030831" cy="1904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310"/>
          <a:stretch/>
        </p:blipFill>
        <p:spPr bwMode="auto">
          <a:xfrm>
            <a:off x="3060676" y="4632385"/>
            <a:ext cx="3044064" cy="1944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MARTA EMPLOYEES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t="7236" r="-7" b="8013"/>
          <a:stretch/>
        </p:blipFill>
        <p:spPr bwMode="auto">
          <a:xfrm>
            <a:off x="3056463" y="3179647"/>
            <a:ext cx="3052492" cy="172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"/>
          <a:stretch/>
        </p:blipFill>
        <p:spPr>
          <a:xfrm>
            <a:off x="6097875" y="4905709"/>
            <a:ext cx="3062497" cy="1670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Image result for MARTA EMPLOYEES"/>
          <p:cNvPicPr>
            <a:picLocks noChangeAspect="1" noChangeArrowheads="1"/>
          </p:cNvPicPr>
          <p:nvPr/>
        </p:nvPicPr>
        <p:blipFill rotWithShape="1"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053" b="7072"/>
          <a:stretch/>
        </p:blipFill>
        <p:spPr bwMode="auto">
          <a:xfrm>
            <a:off x="-10957" y="3175692"/>
            <a:ext cx="3066532" cy="171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procedures"/>
          <p:cNvPicPr>
            <a:picLocks noChangeAspect="1" noChangeArrowheads="1"/>
          </p:cNvPicPr>
          <p:nvPr/>
        </p:nvPicPr>
        <p:blipFill rotWithShape="1"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36" b="21080"/>
          <a:stretch/>
        </p:blipFill>
        <p:spPr bwMode="auto">
          <a:xfrm>
            <a:off x="-6745" y="4882560"/>
            <a:ext cx="3073776" cy="1694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260" y="3716273"/>
            <a:ext cx="27345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1">
                    <a:lumMod val="20000"/>
                    <a:lumOff val="80000"/>
                  </a:schemeClr>
                </a:solidFill>
                <a:latin typeface="Eras Light ITC" panose="020B0402030504020804" pitchFamily="34" charset="0"/>
              </a:rPr>
              <a:t>ON</a:t>
            </a:r>
            <a:r>
              <a:rPr lang="en-US" sz="4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Eras Bold ITC" panose="020B0907030504020204" pitchFamily="34" charset="0"/>
              </a:rPr>
              <a:t>CALL</a:t>
            </a:r>
          </a:p>
        </p:txBody>
      </p:sp>
    </p:spTree>
    <p:extLst>
      <p:ext uri="{BB962C8B-B14F-4D97-AF65-F5344CB8AC3E}">
        <p14:creationId xmlns:p14="http://schemas.microsoft.com/office/powerpoint/2010/main" val="2413915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6664131" y="1140877"/>
            <a:ext cx="2475655" cy="539968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glow>
              <a:schemeClr val="accent1">
                <a:alpha val="97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3354992" y="1248273"/>
            <a:ext cx="2475657" cy="5270286"/>
          </a:xfrm>
          <a:prstGeom prst="rect">
            <a:avLst/>
          </a:prstGeom>
          <a:solidFill>
            <a:srgbClr val="FFED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214" y="1384375"/>
            <a:ext cx="2517300" cy="51626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0" y="410275"/>
            <a:ext cx="9144000" cy="1105606"/>
            <a:chOff x="0" y="410275"/>
            <a:chExt cx="9144000" cy="1105606"/>
          </a:xfrm>
        </p:grpSpPr>
        <p:pic>
          <p:nvPicPr>
            <p:cNvPr id="14" name="Picture 2" descr="Image result for shape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0275"/>
              <a:ext cx="9144000" cy="110560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 rot="21420000">
              <a:off x="166585" y="709311"/>
              <a:ext cx="89656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spc="225" dirty="0">
                  <a:solidFill>
                    <a:srgbClr val="002060"/>
                  </a:solidFill>
                  <a:latin typeface="Arial Rounded MT Bold" panose="020F0704030504030204" pitchFamily="34" charset="0"/>
                </a:rPr>
                <a:t>               FY2017 DSQA Staffing </a:t>
              </a:r>
              <a:r>
                <a:rPr lang="en-US" b="1" i="1" spc="225" dirty="0">
                  <a:solidFill>
                    <a:srgbClr val="002060"/>
                  </a:solidFill>
                  <a:latin typeface="Arial Rounded MT Bold" panose="020F0704030504030204" pitchFamily="34" charset="0"/>
                </a:rPr>
                <a:t>&amp;</a:t>
              </a:r>
              <a:r>
                <a:rPr lang="en-US" sz="2800" b="1" i="1" spc="225" dirty="0">
                  <a:solidFill>
                    <a:srgbClr val="002060"/>
                  </a:solidFill>
                  <a:latin typeface="Arial Rounded MT Bold" panose="020F0704030504030204" pitchFamily="34" charset="0"/>
                </a:rPr>
                <a:t> Activities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27294" y="1753688"/>
            <a:ext cx="206692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w Cen MT" panose="020B0602020104020603" pitchFamily="34" charset="0"/>
              </a:rPr>
              <a:t>Safety Staffing</a:t>
            </a:r>
          </a:p>
          <a:p>
            <a:pPr algn="ctr"/>
            <a:r>
              <a:rPr lang="en-US" sz="1400" dirty="0">
                <a:solidFill>
                  <a:srgbClr val="002060"/>
                </a:solidFill>
                <a:latin typeface="Segoe Print" panose="02000600000000000000" pitchFamily="2" charset="0"/>
              </a:rPr>
              <a:t>(21 Total)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354992" y="1687712"/>
            <a:ext cx="2475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w Cen MT" panose="020B0602020104020603" pitchFamily="34" charset="0"/>
              </a:rPr>
              <a:t>System Safety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w Cen MT" panose="020B0602020104020603" pitchFamily="34" charset="0"/>
              </a:rPr>
              <a:t>Activities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664131" y="1582852"/>
            <a:ext cx="2475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w Cen MT" panose="020B0602020104020603" pitchFamily="34" charset="0"/>
              </a:rPr>
              <a:t>Operational Safety Activities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999252"/>
              </p:ext>
            </p:extLst>
          </p:nvPr>
        </p:nvGraphicFramePr>
        <p:xfrm>
          <a:off x="0" y="2729707"/>
          <a:ext cx="2521514" cy="37888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21514">
                  <a:extLst>
                    <a:ext uri="{9D8B030D-6E8A-4147-A177-3AD203B41FA5}">
                      <a16:colId xmlns:a16="http://schemas.microsoft.com/office/drawing/2014/main" val="1226796234"/>
                    </a:ext>
                  </a:extLst>
                </a:gridCol>
              </a:tblGrid>
              <a:tr h="4912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rgbClr val="002060"/>
                          </a:solidFill>
                          <a:latin typeface="Tw Cen MT" panose="020B0602020104020603" pitchFamily="34" charset="0"/>
                        </a:rPr>
                        <a:t>Managers:  3</a:t>
                      </a:r>
                    </a:p>
                  </a:txBody>
                  <a:tcPr marL="68580" marR="68580" marT="34290" marB="34290" anchor="ctr">
                    <a:solidFill>
                      <a:srgbClr val="FFFFFF">
                        <a:alpha val="6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984090"/>
                  </a:ext>
                </a:extLst>
              </a:tr>
              <a:tr h="4912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rgbClr val="002060"/>
                          </a:solidFill>
                          <a:latin typeface="Tw Cen MT" panose="020B0602020104020603" pitchFamily="34" charset="0"/>
                        </a:rPr>
                        <a:t>Administrators:  3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7000602"/>
                  </a:ext>
                </a:extLst>
              </a:tr>
              <a:tr h="4912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rgbClr val="002060"/>
                          </a:solidFill>
                          <a:latin typeface="Tw Cen MT" panose="020B0602020104020603" pitchFamily="34" charset="0"/>
                        </a:rPr>
                        <a:t>Data Analysts:  1</a:t>
                      </a:r>
                    </a:p>
                  </a:txBody>
                  <a:tcPr marL="68580" marR="68580" marT="34290" marB="34290" anchor="ctr">
                    <a:solidFill>
                      <a:srgbClr val="FFFFFF">
                        <a:alpha val="6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301917"/>
                  </a:ext>
                </a:extLst>
              </a:tr>
              <a:tr h="4912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rgbClr val="002060"/>
                          </a:solidFill>
                          <a:latin typeface="Tw Cen MT" panose="020B0602020104020603" pitchFamily="34" charset="0"/>
                        </a:rPr>
                        <a:t>Safety Officers:  8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8494232"/>
                  </a:ext>
                </a:extLst>
              </a:tr>
              <a:tr h="4912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rgbClr val="002060"/>
                          </a:solidFill>
                          <a:latin typeface="Tw Cen MT" panose="020B0602020104020603" pitchFamily="34" charset="0"/>
                        </a:rPr>
                        <a:t>Safety Engineers:  1</a:t>
                      </a:r>
                    </a:p>
                  </a:txBody>
                  <a:tcPr marL="68580" marR="68580" marT="34290" marB="34290" anchor="ctr">
                    <a:solidFill>
                      <a:srgbClr val="FFFFFF">
                        <a:alpha val="6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884441"/>
                  </a:ext>
                </a:extLst>
              </a:tr>
              <a:tr h="8413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rgbClr val="002060"/>
                          </a:solidFill>
                          <a:latin typeface="Tw Cen MT" panose="020B0602020104020603" pitchFamily="34" charset="0"/>
                        </a:rPr>
                        <a:t>Environmental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rgbClr val="002060"/>
                          </a:solidFill>
                          <a:latin typeface="Tw Cen MT" panose="020B0602020104020603" pitchFamily="34" charset="0"/>
                        </a:rPr>
                        <a:t>Professionals:  2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026142"/>
                  </a:ext>
                </a:extLst>
              </a:tr>
              <a:tr h="4912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rgbClr val="002060"/>
                          </a:solidFill>
                          <a:latin typeface="Tw Cen MT" panose="020B0602020104020603" pitchFamily="34" charset="0"/>
                        </a:rPr>
                        <a:t>Safety Coordinators:  3</a:t>
                      </a:r>
                    </a:p>
                  </a:txBody>
                  <a:tcPr marL="68580" marR="68580" marT="34290" marB="34290" anchor="ctr">
                    <a:solidFill>
                      <a:srgbClr val="FFFFFF">
                        <a:alpha val="6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125522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2701735"/>
              </p:ext>
            </p:extLst>
          </p:nvPr>
        </p:nvGraphicFramePr>
        <p:xfrm>
          <a:off x="3354993" y="2710351"/>
          <a:ext cx="2475656" cy="378839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75656">
                  <a:extLst>
                    <a:ext uri="{9D8B030D-6E8A-4147-A177-3AD203B41FA5}">
                      <a16:colId xmlns:a16="http://schemas.microsoft.com/office/drawing/2014/main" val="1226796234"/>
                    </a:ext>
                  </a:extLst>
                </a:gridCol>
              </a:tblGrid>
              <a:tr h="829004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Tw Cen MT" panose="020B0602020104020603" pitchFamily="34" charset="0"/>
                        </a:rPr>
                        <a:t>Review New System Documents</a:t>
                      </a:r>
                    </a:p>
                  </a:txBody>
                  <a:tcPr marL="68580" marR="68580" marT="34290" marB="34290" anchor="ctr">
                    <a:solidFill>
                      <a:srgbClr val="FFFFFF">
                        <a:alpha val="6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984090"/>
                  </a:ext>
                </a:extLst>
              </a:tr>
              <a:tr h="608802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Tw Cen MT" panose="020B0602020104020603" pitchFamily="34" charset="0"/>
                        </a:rPr>
                        <a:t>Safety Certification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7000602"/>
                  </a:ext>
                </a:extLst>
              </a:tr>
              <a:tr h="870521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Tw Cen MT" panose="020B0602020104020603" pitchFamily="34" charset="0"/>
                        </a:rPr>
                        <a:t>Construction Safety Oversight</a:t>
                      </a:r>
                    </a:p>
                  </a:txBody>
                  <a:tcPr marL="68580" marR="68580" marT="34290" marB="34290" anchor="ctr">
                    <a:solidFill>
                      <a:srgbClr val="FFFFFF">
                        <a:alpha val="6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301917"/>
                  </a:ext>
                </a:extLst>
              </a:tr>
              <a:tr h="740035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Tw Cen MT" panose="020B0602020104020603" pitchFamily="34" charset="0"/>
                        </a:rPr>
                        <a:t>Industrial Safety Inspections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8494232"/>
                  </a:ext>
                </a:extLst>
              </a:tr>
              <a:tr h="740035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Tw Cen MT" panose="020B0602020104020603" pitchFamily="34" charset="0"/>
                        </a:rPr>
                        <a:t>Safety Awareness Training</a:t>
                      </a:r>
                    </a:p>
                  </a:txBody>
                  <a:tcPr marL="68580" marR="68580" marT="34290" marB="34290" anchor="ctr">
                    <a:solidFill>
                      <a:srgbClr val="FFFFFF">
                        <a:alpha val="6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7026142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1596824"/>
              </p:ext>
            </p:extLst>
          </p:nvPr>
        </p:nvGraphicFramePr>
        <p:xfrm>
          <a:off x="6664130" y="2731897"/>
          <a:ext cx="2475655" cy="37668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75655">
                  <a:extLst>
                    <a:ext uri="{9D8B030D-6E8A-4147-A177-3AD203B41FA5}">
                      <a16:colId xmlns:a16="http://schemas.microsoft.com/office/drawing/2014/main" val="1226796234"/>
                    </a:ext>
                  </a:extLst>
                </a:gridCol>
              </a:tblGrid>
              <a:tr h="775448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Tw Cen MT" panose="020B0602020104020603" pitchFamily="34" charset="0"/>
                        </a:rPr>
                        <a:t>Deliver Employee </a:t>
                      </a:r>
                    </a:p>
                    <a:p>
                      <a:pPr marL="0" lv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Tw Cen MT" panose="020B0602020104020603" pitchFamily="34" charset="0"/>
                        </a:rPr>
                        <a:t>Safety Training</a:t>
                      </a:r>
                    </a:p>
                  </a:txBody>
                  <a:tcPr marL="68580" marR="68580" marT="34290" marB="34290" anchor="ctr">
                    <a:solidFill>
                      <a:srgbClr val="FFFFFF">
                        <a:alpha val="6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984090"/>
                  </a:ext>
                </a:extLst>
              </a:tr>
              <a:tr h="788891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Tw Cen MT" panose="020B0602020104020603" pitchFamily="34" charset="0"/>
                        </a:rPr>
                        <a:t>Facility Safety Inspections 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7000602"/>
                  </a:ext>
                </a:extLst>
              </a:tr>
              <a:tr h="864991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Tw Cen MT" panose="020B0602020104020603" pitchFamily="34" charset="0"/>
                        </a:rPr>
                        <a:t>System Modification Oversight</a:t>
                      </a:r>
                    </a:p>
                  </a:txBody>
                  <a:tcPr marL="68580" marR="68580" marT="34290" marB="34290" anchor="ctr">
                    <a:solidFill>
                      <a:srgbClr val="FFFFFF">
                        <a:alpha val="6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301917"/>
                  </a:ext>
                </a:extLst>
              </a:tr>
              <a:tr h="79364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Tw Cen MT" panose="020B0602020104020603" pitchFamily="34" charset="0"/>
                        </a:rPr>
                        <a:t>Accident/Incident Investigation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8494232"/>
                  </a:ext>
                </a:extLst>
              </a:tr>
              <a:tr h="54388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Tw Cen MT" panose="020B0602020104020603" pitchFamily="34" charset="0"/>
                        </a:rPr>
                        <a:t>Accident Grading</a:t>
                      </a:r>
                    </a:p>
                  </a:txBody>
                  <a:tcPr marL="68580" marR="68580" marT="34290" marB="34290" anchor="ctr">
                    <a:solidFill>
                      <a:srgbClr val="FFFFFF">
                        <a:alpha val="6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884441"/>
                  </a:ext>
                </a:extLst>
              </a:tr>
            </a:tbl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2445">
            <a:off x="84788" y="806707"/>
            <a:ext cx="1824735" cy="53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115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6363090" y="1104982"/>
            <a:ext cx="2780910" cy="54429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glow>
              <a:schemeClr val="accent1">
                <a:alpha val="97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965044" y="1226984"/>
            <a:ext cx="2926032" cy="5312346"/>
          </a:xfrm>
          <a:prstGeom prst="rect">
            <a:avLst/>
          </a:prstGeom>
          <a:solidFill>
            <a:srgbClr val="FFED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214" y="1096356"/>
            <a:ext cx="2500567" cy="53843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0" y="410275"/>
            <a:ext cx="9144000" cy="1105606"/>
            <a:chOff x="0" y="410275"/>
            <a:chExt cx="9144000" cy="1105606"/>
          </a:xfrm>
        </p:grpSpPr>
        <p:pic>
          <p:nvPicPr>
            <p:cNvPr id="14" name="Picture 2" descr="Image result for shape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0275"/>
              <a:ext cx="9144000" cy="110560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 rot="21420000">
              <a:off x="166585" y="709311"/>
              <a:ext cx="89656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spc="225" dirty="0">
                  <a:solidFill>
                    <a:srgbClr val="002060"/>
                  </a:solidFill>
                  <a:latin typeface="Arial Rounded MT Bold" panose="020F0704030504030204" pitchFamily="34" charset="0"/>
                </a:rPr>
                <a:t>               FY2017 DSQA Staffing </a:t>
              </a:r>
              <a:r>
                <a:rPr lang="en-US" b="1" i="1" spc="225" dirty="0">
                  <a:solidFill>
                    <a:srgbClr val="002060"/>
                  </a:solidFill>
                  <a:latin typeface="Arial Rounded MT Bold" panose="020F0704030504030204" pitchFamily="34" charset="0"/>
                </a:rPr>
                <a:t>&amp;</a:t>
              </a:r>
              <a:r>
                <a:rPr lang="en-US" sz="2800" b="1" i="1" spc="225" dirty="0">
                  <a:solidFill>
                    <a:srgbClr val="002060"/>
                  </a:solidFill>
                  <a:latin typeface="Arial Rounded MT Bold" panose="020F0704030504030204" pitchFamily="34" charset="0"/>
                </a:rPr>
                <a:t> Activities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213" y="1651809"/>
            <a:ext cx="24888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w Cen MT" panose="020B0602020104020603" pitchFamily="34" charset="0"/>
              </a:rPr>
              <a:t>QA </a:t>
            </a:r>
            <a:r>
              <a:rPr lang="en-US" b="1" dirty="0">
                <a:solidFill>
                  <a:srgbClr val="002060"/>
                </a:solidFill>
                <a:latin typeface="Tw Cen MT" panose="020B0602020104020603" pitchFamily="34" charset="0"/>
              </a:rPr>
              <a:t>&amp;</a:t>
            </a:r>
            <a:r>
              <a:rPr lang="en-US" sz="2000" b="1" dirty="0">
                <a:solidFill>
                  <a:srgbClr val="002060"/>
                </a:solidFill>
                <a:latin typeface="Tw Cen MT" panose="020B0602020104020603" pitchFamily="34" charset="0"/>
              </a:rPr>
              <a:t> Configuration Management Staffing </a:t>
            </a:r>
            <a:r>
              <a:rPr lang="en-US" sz="1400" dirty="0">
                <a:solidFill>
                  <a:srgbClr val="002060"/>
                </a:solidFill>
                <a:latin typeface="Segoe Print" panose="02000600000000000000" pitchFamily="2" charset="0"/>
              </a:rPr>
              <a:t>(26 Total)</a:t>
            </a:r>
            <a:endParaRPr lang="en-US" sz="2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183407" y="1693449"/>
            <a:ext cx="2489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w Cen MT" panose="020B0602020104020603" pitchFamily="34" charset="0"/>
              </a:rPr>
              <a:t>Quality Assurance Activities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557297" y="1466786"/>
            <a:ext cx="23807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w Cen MT" panose="020B0602020104020603" pitchFamily="34" charset="0"/>
              </a:rPr>
              <a:t>Configuration Management 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Tw Cen MT" panose="020B0602020104020603" pitchFamily="34" charset="0"/>
              </a:rPr>
              <a:t>Activities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2445">
            <a:off x="84788" y="806707"/>
            <a:ext cx="1824735" cy="536149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5936297"/>
              </p:ext>
            </p:extLst>
          </p:nvPr>
        </p:nvGraphicFramePr>
        <p:xfrm>
          <a:off x="-1" y="2597292"/>
          <a:ext cx="2504781" cy="39420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04781">
                  <a:extLst>
                    <a:ext uri="{9D8B030D-6E8A-4147-A177-3AD203B41FA5}">
                      <a16:colId xmlns:a16="http://schemas.microsoft.com/office/drawing/2014/main" val="1226796234"/>
                    </a:ext>
                  </a:extLst>
                </a:gridCol>
              </a:tblGrid>
              <a:tr h="6547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rgbClr val="001B36"/>
                          </a:solidFill>
                          <a:latin typeface="Tw Cen MT" panose="020B0602020104020603" pitchFamily="34" charset="0"/>
                        </a:rPr>
                        <a:t>Managers:  3</a:t>
                      </a:r>
                    </a:p>
                  </a:txBody>
                  <a:tcPr marL="68580" marR="68580" marT="34290" marB="34290" anchor="ctr">
                    <a:solidFill>
                      <a:srgbClr val="FFFFFF">
                        <a:alpha val="6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984090"/>
                  </a:ext>
                </a:extLst>
              </a:tr>
              <a:tr h="4574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rgbClr val="001B36"/>
                          </a:solidFill>
                          <a:latin typeface="Tw Cen MT" panose="020B0602020104020603" pitchFamily="34" charset="0"/>
                        </a:rPr>
                        <a:t>Administrators:  1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7000602"/>
                  </a:ext>
                </a:extLst>
              </a:tr>
              <a:tr h="4574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rgbClr val="001B36"/>
                          </a:solidFill>
                          <a:latin typeface="Tw Cen MT" panose="020B0602020104020603" pitchFamily="34" charset="0"/>
                        </a:rPr>
                        <a:t>Test Engineers:  4</a:t>
                      </a:r>
                    </a:p>
                  </a:txBody>
                  <a:tcPr marL="68580" marR="68580" marT="34290" marB="34290" anchor="ctr">
                    <a:solidFill>
                      <a:srgbClr val="FFFFFF">
                        <a:alpha val="6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301917"/>
                  </a:ext>
                </a:extLst>
              </a:tr>
              <a:tr h="7287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rgbClr val="001B36"/>
                          </a:solidFill>
                          <a:latin typeface="Tw Cen MT" panose="020B0602020104020603" pitchFamily="34" charset="0"/>
                        </a:rPr>
                        <a:t>Quality Assurance Engineers: 11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8494232"/>
                  </a:ext>
                </a:extLst>
              </a:tr>
              <a:tr h="4574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rgbClr val="001B36"/>
                          </a:solidFill>
                          <a:latin typeface="Tw Cen MT" panose="020B0602020104020603" pitchFamily="34" charset="0"/>
                        </a:rPr>
                        <a:t>CM</a:t>
                      </a:r>
                      <a:r>
                        <a:rPr lang="en-US" sz="2000" b="0" baseline="0" dirty="0">
                          <a:solidFill>
                            <a:srgbClr val="001B36"/>
                          </a:solidFill>
                          <a:latin typeface="Tw Cen MT" panose="020B0602020104020603" pitchFamily="34" charset="0"/>
                        </a:rPr>
                        <a:t> Specialists:  4</a:t>
                      </a:r>
                      <a:endParaRPr lang="en-US" sz="2000" b="0" dirty="0">
                        <a:solidFill>
                          <a:srgbClr val="001B36"/>
                        </a:solidFill>
                        <a:latin typeface="Tw Cen MT" panose="020B0602020104020603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rgbClr val="FFFFFF">
                        <a:alpha val="6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884441"/>
                  </a:ext>
                </a:extLst>
              </a:tr>
              <a:tr h="4574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rgbClr val="001B36"/>
                          </a:solidFill>
                          <a:latin typeface="Tw Cen MT" panose="020B0602020104020603" pitchFamily="34" charset="0"/>
                        </a:rPr>
                        <a:t>QA</a:t>
                      </a:r>
                      <a:r>
                        <a:rPr lang="en-US" sz="2000" b="0" baseline="0" dirty="0">
                          <a:solidFill>
                            <a:srgbClr val="001B36"/>
                          </a:solidFill>
                          <a:latin typeface="Tw Cen MT" panose="020B0602020104020603" pitchFamily="34" charset="0"/>
                        </a:rPr>
                        <a:t> Specialists:  2</a:t>
                      </a:r>
                      <a:endParaRPr lang="en-US" sz="2000" b="0" dirty="0">
                        <a:solidFill>
                          <a:srgbClr val="001B36"/>
                        </a:solidFill>
                        <a:latin typeface="Tw Cen MT" panose="020B0602020104020603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rgbClr val="BDD7EE">
                        <a:alpha val="6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8371569"/>
                  </a:ext>
                </a:extLst>
              </a:tr>
              <a:tr h="7287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rgbClr val="001B36"/>
                          </a:solidFill>
                          <a:latin typeface="Tw Cen MT" panose="020B0602020104020603" pitchFamily="34" charset="0"/>
                        </a:rPr>
                        <a:t>Business Intelligence</a:t>
                      </a:r>
                      <a:r>
                        <a:rPr lang="en-US" sz="2000" b="0" baseline="0" dirty="0">
                          <a:solidFill>
                            <a:srgbClr val="001B36"/>
                          </a:solidFill>
                          <a:latin typeface="Tw Cen MT" panose="020B0602020104020603" pitchFamily="34" charset="0"/>
                        </a:rPr>
                        <a:t> Analysts:  1</a:t>
                      </a:r>
                      <a:endParaRPr lang="en-US" sz="2000" b="0" dirty="0">
                        <a:solidFill>
                          <a:srgbClr val="001B36"/>
                        </a:solidFill>
                        <a:latin typeface="Tw Cen MT" panose="020B0602020104020603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rgbClr val="E8F1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125522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1874171"/>
              </p:ext>
            </p:extLst>
          </p:nvPr>
        </p:nvGraphicFramePr>
        <p:xfrm>
          <a:off x="2965044" y="2587530"/>
          <a:ext cx="2926032" cy="389318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26032">
                  <a:extLst>
                    <a:ext uri="{9D8B030D-6E8A-4147-A177-3AD203B41FA5}">
                      <a16:colId xmlns:a16="http://schemas.microsoft.com/office/drawing/2014/main" val="1226796234"/>
                    </a:ext>
                  </a:extLst>
                </a:gridCol>
              </a:tblGrid>
              <a:tr h="1066630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Tw Cen MT" panose="020B0602020104020603" pitchFamily="34" charset="0"/>
                        </a:rPr>
                        <a:t>Audits, Assessments, Tests, and Inspections for</a:t>
                      </a:r>
                    </a:p>
                    <a:p>
                      <a:pPr lvl="0" algn="ctr">
                        <a:lnSpc>
                          <a:spcPct val="100000"/>
                        </a:lnSpc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Tw Cen MT" panose="020B0602020104020603" pitchFamily="34" charset="0"/>
                        </a:rPr>
                        <a:t> Safety Practices</a:t>
                      </a:r>
                    </a:p>
                  </a:txBody>
                  <a:tcPr marL="68580" marR="68580" marT="34290" marB="34290" anchor="ctr">
                    <a:solidFill>
                      <a:srgbClr val="FFFFFF">
                        <a:alpha val="6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984090"/>
                  </a:ext>
                </a:extLst>
              </a:tr>
              <a:tr h="951259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Tw Cen MT" panose="020B0602020104020603" pitchFamily="34" charset="0"/>
                        </a:rPr>
                        <a:t>Identify</a:t>
                      </a:r>
                      <a:r>
                        <a:rPr lang="en-US" sz="2000" baseline="0" dirty="0">
                          <a:solidFill>
                            <a:srgbClr val="002060"/>
                          </a:solidFill>
                          <a:latin typeface="Tw Cen MT" panose="020B0602020104020603" pitchFamily="34" charset="0"/>
                        </a:rPr>
                        <a:t> Safety Concerns on Incoming Products</a:t>
                      </a:r>
                      <a:endParaRPr lang="en-US" sz="2000" dirty="0">
                        <a:solidFill>
                          <a:srgbClr val="002060"/>
                        </a:solidFill>
                        <a:latin typeface="Tw Cen MT" panose="020B0602020104020603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4">
                        <a:lumMod val="20000"/>
                        <a:lumOff val="80000"/>
                        <a:alpha val="65098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301917"/>
                  </a:ext>
                </a:extLst>
              </a:tr>
              <a:tr h="808670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Tw Cen MT" panose="020B0602020104020603" pitchFamily="34" charset="0"/>
                        </a:rPr>
                        <a:t>Test Oversight</a:t>
                      </a:r>
                    </a:p>
                  </a:txBody>
                  <a:tcPr marL="68580" marR="68580" marT="34290" marB="34290" anchor="ctr">
                    <a:solidFill>
                      <a:srgbClr val="FFFFFF">
                        <a:alpha val="6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8494232"/>
                  </a:ext>
                </a:extLst>
              </a:tr>
              <a:tr h="10666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Tw Cen MT" panose="020B0602020104020603" pitchFamily="34" charset="0"/>
                        </a:rPr>
                        <a:t>Compliance</a:t>
                      </a:r>
                      <a:r>
                        <a:rPr lang="en-US" sz="2000" baseline="0" dirty="0">
                          <a:solidFill>
                            <a:srgbClr val="002060"/>
                          </a:solidFill>
                          <a:latin typeface="Tw Cen MT" panose="020B0602020104020603" pitchFamily="34" charset="0"/>
                        </a:rPr>
                        <a:t> Checks for Adherence to Safety Policies and Standards</a:t>
                      </a:r>
                      <a:endParaRPr lang="en-US" sz="2000" dirty="0">
                        <a:solidFill>
                          <a:srgbClr val="002060"/>
                        </a:solidFill>
                        <a:latin typeface="Tw Cen MT" panose="020B0602020104020603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4">
                        <a:lumMod val="20000"/>
                        <a:lumOff val="80000"/>
                        <a:alpha val="6470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7026142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626214"/>
              </p:ext>
            </p:extLst>
          </p:nvPr>
        </p:nvGraphicFramePr>
        <p:xfrm>
          <a:off x="6351342" y="2605916"/>
          <a:ext cx="2792658" cy="382217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92658">
                  <a:extLst>
                    <a:ext uri="{9D8B030D-6E8A-4147-A177-3AD203B41FA5}">
                      <a16:colId xmlns:a16="http://schemas.microsoft.com/office/drawing/2014/main" val="1226796234"/>
                    </a:ext>
                  </a:extLst>
                </a:gridCol>
              </a:tblGrid>
              <a:tr h="688926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Tw Cen MT" panose="020B0602020104020603" pitchFamily="34" charset="0"/>
                        </a:rPr>
                        <a:t>Tunnel Ventilation Plan </a:t>
                      </a:r>
                    </a:p>
                    <a:p>
                      <a:pPr marL="0" lv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latin typeface="Tw Cen MT" panose="020B0602020104020603" pitchFamily="34" charset="0"/>
                        </a:rPr>
                        <a:t>&amp;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Tw Cen MT" panose="020B0602020104020603" pitchFamily="34" charset="0"/>
                        </a:rPr>
                        <a:t> CAD Review</a:t>
                      </a:r>
                    </a:p>
                  </a:txBody>
                  <a:tcPr marL="68580" marR="68580" marT="34290" marB="34290" anchor="ctr">
                    <a:solidFill>
                      <a:srgbClr val="FFFFFF">
                        <a:alpha val="6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984090"/>
                  </a:ext>
                </a:extLst>
              </a:tr>
              <a:tr h="758694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Tw Cen MT" panose="020B0602020104020603" pitchFamily="34" charset="0"/>
                        </a:rPr>
                        <a:t>Supply Infrastructure Engineering Resources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7000602"/>
                  </a:ext>
                </a:extLst>
              </a:tr>
              <a:tr h="933117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Tw Cen MT" panose="020B0602020104020603" pitchFamily="34" charset="0"/>
                        </a:rPr>
                        <a:t>Review of Drawings</a:t>
                      </a:r>
                      <a:r>
                        <a:rPr lang="en-US" sz="2000" baseline="0" dirty="0">
                          <a:solidFill>
                            <a:srgbClr val="002060"/>
                          </a:solidFill>
                          <a:latin typeface="Tw Cen MT" panose="020B0602020104020603" pitchFamily="34" charset="0"/>
                        </a:rPr>
                        <a:t> Early &amp; At All Major Milestones</a:t>
                      </a:r>
                      <a:endParaRPr lang="en-US" sz="2000" dirty="0">
                        <a:solidFill>
                          <a:srgbClr val="002060"/>
                        </a:solidFill>
                        <a:latin typeface="Tw Cen MT" panose="020B0602020104020603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rgbClr val="FFFFFF">
                        <a:alpha val="6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301917"/>
                  </a:ext>
                </a:extLst>
              </a:tr>
              <a:tr h="76326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Tw Cen MT" panose="020B0602020104020603" pitchFamily="34" charset="0"/>
                        </a:rPr>
                        <a:t>Train Control System Upgrade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8494232"/>
                  </a:ext>
                </a:extLst>
              </a:tr>
              <a:tr h="675907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Tw Cen MT" panose="020B0602020104020603" pitchFamily="34" charset="0"/>
                        </a:rPr>
                        <a:t>Library of Infrastructure Assets 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latin typeface="Tw Cen MT" panose="020B0602020104020603" pitchFamily="34" charset="0"/>
                        </a:rPr>
                        <a:t>&amp;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Tw Cen MT" panose="020B0602020104020603" pitchFamily="34" charset="0"/>
                        </a:rPr>
                        <a:t> Legacy Data</a:t>
                      </a:r>
                    </a:p>
                  </a:txBody>
                  <a:tcPr marL="68580" marR="68580" marT="34290" marB="34290" anchor="ctr">
                    <a:solidFill>
                      <a:srgbClr val="FFFFFF">
                        <a:alpha val="6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884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1715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1B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4112" y="615706"/>
            <a:ext cx="89898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225" dirty="0">
                <a:solidFill>
                  <a:schemeClr val="bg1"/>
                </a:solidFill>
                <a:latin typeface="Tw Cen MT Condensed" panose="020B0606020104020203" pitchFamily="34" charset="0"/>
              </a:rPr>
              <a:t>SAFETY </a:t>
            </a:r>
            <a:r>
              <a:rPr lang="en-US" sz="4000" b="1" spc="225" dirty="0">
                <a:solidFill>
                  <a:schemeClr val="bg1"/>
                </a:solidFill>
                <a:latin typeface="Tw Cen MT Condensed" panose="020B0606020104020203" pitchFamily="34" charset="0"/>
              </a:rPr>
              <a:t>&amp;</a:t>
            </a:r>
            <a:r>
              <a:rPr lang="en-US" sz="4800" b="1" spc="225" dirty="0">
                <a:solidFill>
                  <a:schemeClr val="bg1"/>
                </a:solidFill>
                <a:latin typeface="Tw Cen MT Condensed" panose="020B0606020104020203" pitchFamily="34" charset="0"/>
              </a:rPr>
              <a:t> QUALITY ASSURANCE </a:t>
            </a:r>
          </a:p>
          <a:p>
            <a:pPr algn="ctr"/>
            <a:r>
              <a:rPr lang="en-US" sz="4000" b="1" i="1" spc="225" dirty="0">
                <a:solidFill>
                  <a:srgbClr val="03A3E1"/>
                </a:solidFill>
                <a:latin typeface="Segoe Print" panose="02000600000000000000" pitchFamily="2" charset="0"/>
              </a:rPr>
              <a:t>The Path Going Forward</a:t>
            </a:r>
            <a:endParaRPr lang="en-US" sz="5800" b="1" spc="225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0" y="-5918"/>
            <a:ext cx="9144000" cy="6856869"/>
            <a:chOff x="0" y="-5918"/>
            <a:chExt cx="9144000" cy="6856869"/>
          </a:xfrm>
        </p:grpSpPr>
        <p:sp>
          <p:nvSpPr>
            <p:cNvPr id="27" name="Rectangle 26"/>
            <p:cNvSpPr/>
            <p:nvPr/>
          </p:nvSpPr>
          <p:spPr>
            <a:xfrm>
              <a:off x="0" y="-5918"/>
              <a:ext cx="9144000" cy="314325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0" y="6536626"/>
              <a:ext cx="9144000" cy="314325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2" name="Picture 4" descr="Image result for arrow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9450"/>
            <a:ext cx="9144000" cy="406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Curved Connector 15"/>
          <p:cNvCxnSpPr/>
          <p:nvPr/>
        </p:nvCxnSpPr>
        <p:spPr>
          <a:xfrm flipV="1">
            <a:off x="462819" y="2936961"/>
            <a:ext cx="8449201" cy="2936004"/>
          </a:xfrm>
          <a:prstGeom prst="curvedConnector3">
            <a:avLst/>
          </a:prstGeom>
          <a:ln w="2571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 flipH="1">
            <a:off x="7606401" y="2062256"/>
            <a:ext cx="1482993" cy="124009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Continuous Improvement</a:t>
            </a:r>
          </a:p>
          <a:p>
            <a:pPr algn="ctr"/>
            <a:r>
              <a:rPr lang="en-US" sz="1200" b="1" dirty="0">
                <a:solidFill>
                  <a:srgbClr val="002060"/>
                </a:solidFill>
              </a:rPr>
              <a:t>(QACM)</a:t>
            </a:r>
            <a:endParaRPr lang="en-US" sz="1000" b="1" dirty="0">
              <a:solidFill>
                <a:srgbClr val="00206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 flipH="1">
            <a:off x="6079435" y="2718431"/>
            <a:ext cx="1242600" cy="114514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Mitigate Risks</a:t>
            </a:r>
          </a:p>
          <a:p>
            <a:pPr algn="ctr"/>
            <a:r>
              <a:rPr lang="en-US" sz="1200" b="1" dirty="0">
                <a:solidFill>
                  <a:srgbClr val="002060"/>
                </a:solidFill>
              </a:rPr>
              <a:t>(Safety)</a:t>
            </a:r>
            <a:endParaRPr lang="en-US" sz="1000" b="1" dirty="0">
              <a:solidFill>
                <a:srgbClr val="00206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 flipH="1">
            <a:off x="4489450" y="3338024"/>
            <a:ext cx="1242600" cy="114514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Evaluate Risks</a:t>
            </a:r>
          </a:p>
          <a:p>
            <a:pPr algn="ctr"/>
            <a:r>
              <a:rPr lang="en-US" sz="1200" b="1" dirty="0">
                <a:solidFill>
                  <a:srgbClr val="002060"/>
                </a:solidFill>
              </a:rPr>
              <a:t>(Safety)</a:t>
            </a:r>
            <a:endParaRPr lang="en-US" sz="1000" b="1" dirty="0">
              <a:solidFill>
                <a:srgbClr val="00206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 flipH="1">
            <a:off x="3349796" y="4759688"/>
            <a:ext cx="1445916" cy="118193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Measuring Process Performance</a:t>
            </a:r>
          </a:p>
          <a:p>
            <a:pPr algn="ctr"/>
            <a:r>
              <a:rPr lang="en-US" sz="1200" b="1" dirty="0">
                <a:solidFill>
                  <a:srgbClr val="002060"/>
                </a:solidFill>
              </a:rPr>
              <a:t>(QACM)</a:t>
            </a:r>
            <a:endParaRPr lang="en-US" sz="1000" b="1" dirty="0">
              <a:solidFill>
                <a:srgbClr val="00206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 flipH="1">
            <a:off x="0" y="5409898"/>
            <a:ext cx="1242600" cy="114514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Identify Hazards</a:t>
            </a:r>
          </a:p>
          <a:p>
            <a:pPr algn="ctr"/>
            <a:r>
              <a:rPr lang="en-US" sz="1200" b="1" dirty="0">
                <a:solidFill>
                  <a:srgbClr val="002060"/>
                </a:solidFill>
              </a:rPr>
              <a:t>(Safety)</a:t>
            </a:r>
            <a:endParaRPr lang="en-US" sz="1000" b="1" dirty="0">
              <a:solidFill>
                <a:srgbClr val="00206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 flipH="1">
            <a:off x="1507769" y="4884978"/>
            <a:ext cx="1242600" cy="114514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Process Design</a:t>
            </a:r>
          </a:p>
          <a:p>
            <a:pPr algn="ctr"/>
            <a:r>
              <a:rPr lang="en-US" sz="1200" b="1" dirty="0">
                <a:solidFill>
                  <a:srgbClr val="002060"/>
                </a:solidFill>
              </a:rPr>
              <a:t>(QACM)</a:t>
            </a:r>
            <a:endParaRPr lang="en-US" sz="1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92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1B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66151" y="2406456"/>
            <a:ext cx="58125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spc="225" dirty="0">
                <a:solidFill>
                  <a:srgbClr val="00B0F0"/>
                </a:solidFill>
                <a:latin typeface="Segoe Print" panose="02000600000000000000" pitchFamily="2" charset="0"/>
              </a:rPr>
              <a:t>Thank You</a:t>
            </a:r>
          </a:p>
          <a:p>
            <a:pPr algn="ctr"/>
            <a:r>
              <a:rPr lang="en-US" sz="4000" b="1" spc="225" dirty="0">
                <a:solidFill>
                  <a:schemeClr val="bg1"/>
                </a:solidFill>
                <a:latin typeface="Tw Cen MT Condensed" panose="020B0606020104020203" pitchFamily="34" charset="0"/>
              </a:rPr>
              <a:t>QUESTIONS?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0" y="-17987"/>
            <a:ext cx="9144000" cy="6868938"/>
            <a:chOff x="0" y="-17987"/>
            <a:chExt cx="9144000" cy="6868938"/>
          </a:xfrm>
        </p:grpSpPr>
        <p:sp>
          <p:nvSpPr>
            <p:cNvPr id="27" name="Rectangle 26"/>
            <p:cNvSpPr/>
            <p:nvPr/>
          </p:nvSpPr>
          <p:spPr>
            <a:xfrm>
              <a:off x="0" y="-17987"/>
              <a:ext cx="9144000" cy="1322216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0" y="5520906"/>
              <a:ext cx="9144000" cy="1330045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644953" y="1693431"/>
            <a:ext cx="2890503" cy="3474908"/>
            <a:chOff x="5912372" y="932769"/>
            <a:chExt cx="2890503" cy="3474908"/>
          </a:xfrm>
        </p:grpSpPr>
        <p:pic>
          <p:nvPicPr>
            <p:cNvPr id="13" name="Picture 4" descr="Image result for numbers"/>
            <p:cNvPicPr>
              <a:picLocks noChangeAspect="1" noChangeArrowheads="1"/>
            </p:cNvPicPr>
            <p:nvPr/>
          </p:nvPicPr>
          <p:blipFill rotWithShape="1">
            <a:blip r:embed="rId2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719"/>
            <a:stretch/>
          </p:blipFill>
          <p:spPr bwMode="auto">
            <a:xfrm>
              <a:off x="6264212" y="1437929"/>
              <a:ext cx="2538663" cy="226577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0" descr="Image result for marta rail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647" t="609" r="12647" b="-609"/>
            <a:stretch/>
          </p:blipFill>
          <p:spPr bwMode="auto">
            <a:xfrm>
              <a:off x="5912372" y="1883323"/>
              <a:ext cx="2888629" cy="220573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2" descr="Image result for marta bus, tra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0859" y="1308543"/>
              <a:ext cx="1763180" cy="154826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4" descr="Image result for cog wheel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8314" y="932769"/>
              <a:ext cx="2830602" cy="3474908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Image result for safety and quality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4296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936" b="13528"/>
            <a:stretch/>
          </p:blipFill>
          <p:spPr bwMode="auto">
            <a:xfrm flipH="1">
              <a:off x="6659851" y="941738"/>
              <a:ext cx="2141150" cy="33193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883" y="3955697"/>
            <a:ext cx="2483716" cy="72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15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00310" y="1742407"/>
            <a:ext cx="4349416" cy="3891517"/>
          </a:xfrm>
          <a:prstGeom prst="roundRect">
            <a:avLst/>
          </a:prstGeom>
          <a:solidFill>
            <a:srgbClr val="F1CFAD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61859" y="961054"/>
            <a:ext cx="8395030" cy="87246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300" b="0" i="0" u="none" strike="noStrike" kern="1200" cap="all" spc="75" normalizeH="0" baseline="0" noProof="0" dirty="0">
              <a:ln>
                <a:noFill/>
              </a:ln>
              <a:solidFill>
                <a:srgbClr val="DB8631"/>
              </a:solidFill>
              <a:effectLst/>
              <a:uLnTx/>
              <a:uFillTx/>
              <a:latin typeface="Corbel" panose="020B0503020204020204" pitchFamily="34" charset="0"/>
              <a:ea typeface="+mj-ea"/>
              <a:cs typeface="+mj-cs"/>
            </a:endParaRP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2428496451"/>
              </p:ext>
            </p:extLst>
          </p:nvPr>
        </p:nvGraphicFramePr>
        <p:xfrm>
          <a:off x="381247" y="1795560"/>
          <a:ext cx="4763915" cy="37367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/>
          </a:blip>
          <a:srcRect l="17386" t="29170" r="62215" b="28594"/>
          <a:stretch/>
        </p:blipFill>
        <p:spPr>
          <a:xfrm>
            <a:off x="189686" y="2874476"/>
            <a:ext cx="1407700" cy="1399143"/>
          </a:xfrm>
          <a:prstGeom prst="round2DiagRect">
            <a:avLst>
              <a:gd name="adj1" fmla="val 50000"/>
              <a:gd name="adj2" fmla="val 50000"/>
            </a:avLst>
          </a:prstGeom>
          <a:ln w="28575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Oval 11"/>
          <p:cNvSpPr/>
          <p:nvPr/>
        </p:nvSpPr>
        <p:spPr>
          <a:xfrm>
            <a:off x="1153193" y="3187254"/>
            <a:ext cx="1192779" cy="1158137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SAFETY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669022" y="1742407"/>
            <a:ext cx="4349416" cy="3891517"/>
          </a:xfrm>
          <a:prstGeom prst="roundRect">
            <a:avLst/>
          </a:prstGeom>
          <a:solidFill>
            <a:srgbClr val="F4EBBD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1" name="Picture 2" descr="Image result for marta polic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4" r="11334"/>
          <a:stretch/>
        </p:blipFill>
        <p:spPr bwMode="auto">
          <a:xfrm>
            <a:off x="4821219" y="2835705"/>
            <a:ext cx="1412348" cy="1343316"/>
          </a:xfrm>
          <a:prstGeom prst="round2DiagRect">
            <a:avLst>
              <a:gd name="adj1" fmla="val 50000"/>
              <a:gd name="adj2" fmla="val 50000"/>
            </a:avLst>
          </a:prstGeom>
          <a:ln w="28575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2" name="Diagram 21"/>
          <p:cNvGraphicFramePr/>
          <p:nvPr>
            <p:extLst>
              <p:ext uri="{D42A27DB-BD31-4B8C-83A1-F6EECF244321}">
                <p14:modId xmlns:p14="http://schemas.microsoft.com/office/powerpoint/2010/main" val="1664984851"/>
              </p:ext>
            </p:extLst>
          </p:nvPr>
        </p:nvGraphicFramePr>
        <p:xfrm>
          <a:off x="5149419" y="1736100"/>
          <a:ext cx="4280183" cy="33922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5" name="Oval 14"/>
          <p:cNvSpPr/>
          <p:nvPr/>
        </p:nvSpPr>
        <p:spPr>
          <a:xfrm>
            <a:off x="5802707" y="3020884"/>
            <a:ext cx="1219600" cy="1158137"/>
          </a:xfrm>
          <a:prstGeom prst="ellipse">
            <a:avLst/>
          </a:prstGeom>
          <a:solidFill>
            <a:schemeClr val="accent3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</a:rPr>
              <a:t>SECURITY</a:t>
            </a:r>
          </a:p>
        </p:txBody>
      </p:sp>
      <p:sp>
        <p:nvSpPr>
          <p:cNvPr id="2" name="Rectangle 1"/>
          <p:cNvSpPr/>
          <p:nvPr/>
        </p:nvSpPr>
        <p:spPr>
          <a:xfrm>
            <a:off x="3325761" y="281197"/>
            <a:ext cx="30867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7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</a:rPr>
              <a:t>Safety </a:t>
            </a:r>
            <a:r>
              <a:rPr kumimoji="0" lang="en-US" sz="2400" b="0" i="0" u="none" strike="noStrike" kern="0" cap="none" spc="7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Bold ITC" panose="020B0907030504020204" pitchFamily="34" charset="0"/>
              </a:rPr>
              <a:t>vs. </a:t>
            </a:r>
            <a:r>
              <a:rPr kumimoji="0" lang="en-US" sz="2400" b="0" i="0" u="none" strike="noStrike" kern="0" cap="none" spc="7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</a:rPr>
              <a:t>Security</a:t>
            </a:r>
            <a:endParaRPr kumimoji="0" lang="en-US" sz="2400" b="0" i="0" u="none" strike="noStrike" kern="0" cap="none" spc="75" normalizeH="0" baseline="0" noProof="0" dirty="0">
              <a:ln>
                <a:noFill/>
              </a:ln>
              <a:solidFill>
                <a:srgbClr val="DB8631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713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5550" y="1800287"/>
            <a:ext cx="7412889" cy="5133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accent2"/>
                </a:solidFill>
                <a:latin typeface="Tw Cen MT" panose="020B0602020104020603" pitchFamily="34" charset="0"/>
              </a:rPr>
              <a:t>Safety and QA: </a:t>
            </a:r>
            <a:r>
              <a:rPr lang="en-US" b="1" spc="225" dirty="0">
                <a:solidFill>
                  <a:schemeClr val="accent6"/>
                </a:solidFill>
                <a:latin typeface="Segoe Print" panose="02000600000000000000" pitchFamily="2" charset="0"/>
              </a:rPr>
              <a:t>What’s the Connection?</a:t>
            </a:r>
          </a:p>
          <a:p>
            <a:pPr marL="0" indent="0" algn="ctr">
              <a:buNone/>
            </a:pP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278769"/>
            <a:ext cx="9144000" cy="1105606"/>
            <a:chOff x="0" y="410275"/>
            <a:chExt cx="9144000" cy="1105606"/>
          </a:xfrm>
        </p:grpSpPr>
        <p:pic>
          <p:nvPicPr>
            <p:cNvPr id="8" name="Picture 2" descr="Image result for shape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0275"/>
              <a:ext cx="9144000" cy="110560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 rot="21480000">
              <a:off x="691691" y="487979"/>
              <a:ext cx="844405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i="1" spc="300" dirty="0">
                  <a:solidFill>
                    <a:srgbClr val="002060"/>
                  </a:solidFill>
                  <a:latin typeface="Arial Rounded MT Bold" panose="020F0704030504030204" pitchFamily="34" charset="0"/>
                </a:rPr>
                <a:t>The Department of </a:t>
              </a:r>
            </a:p>
            <a:p>
              <a:pPr algn="ctr"/>
              <a:r>
                <a:rPr lang="en-US" sz="2600" b="1" i="1" spc="300" dirty="0">
                  <a:solidFill>
                    <a:srgbClr val="002060"/>
                  </a:solidFill>
                  <a:latin typeface="Arial Rounded MT Bold" panose="020F0704030504030204" pitchFamily="34" charset="0"/>
                </a:rPr>
                <a:t>Safety &amp; Quality Assurance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2445">
            <a:off x="84788" y="675201"/>
            <a:ext cx="1824735" cy="536149"/>
          </a:xfrm>
          <a:prstGeom prst="rect">
            <a:avLst/>
          </a:prstGeom>
        </p:spPr>
      </p:pic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1253735184"/>
              </p:ext>
            </p:extLst>
          </p:nvPr>
        </p:nvGraphicFramePr>
        <p:xfrm>
          <a:off x="1664268" y="2597507"/>
          <a:ext cx="5815451" cy="36575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639654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3464" y="882103"/>
            <a:ext cx="8970204" cy="5665346"/>
            <a:chOff x="73464" y="882103"/>
            <a:chExt cx="8970204" cy="5665346"/>
          </a:xfrm>
        </p:grpSpPr>
        <p:pic>
          <p:nvPicPr>
            <p:cNvPr id="1026" name="Picture 1" descr="image00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7" t="3483" r="3985" b="11869"/>
            <a:stretch/>
          </p:blipFill>
          <p:spPr bwMode="auto">
            <a:xfrm>
              <a:off x="73464" y="1162393"/>
              <a:ext cx="8970204" cy="53850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78910" y="882103"/>
              <a:ext cx="2175147" cy="7256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extBox 1"/>
          <p:cNvSpPr txBox="1"/>
          <p:nvPr/>
        </p:nvSpPr>
        <p:spPr>
          <a:xfrm rot="21401146">
            <a:off x="82248" y="1332947"/>
            <a:ext cx="3325908" cy="400110"/>
          </a:xfrm>
          <a:prstGeom prst="rect">
            <a:avLst/>
          </a:prstGeom>
          <a:solidFill>
            <a:schemeClr val="accent2"/>
          </a:solidFill>
          <a:scene3d>
            <a:camera prst="orthographicFront">
              <a:rot lat="0" lon="180000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56 Full-Time Employees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278769"/>
            <a:ext cx="9144000" cy="1105606"/>
            <a:chOff x="0" y="410275"/>
            <a:chExt cx="9144000" cy="1105606"/>
          </a:xfrm>
        </p:grpSpPr>
        <p:pic>
          <p:nvPicPr>
            <p:cNvPr id="10" name="Picture 2" descr="Image result for shape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0275"/>
              <a:ext cx="9144000" cy="110560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 rot="21480000">
              <a:off x="1659122" y="671147"/>
              <a:ext cx="747632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i="1" spc="300" dirty="0">
                  <a:solidFill>
                    <a:srgbClr val="002060"/>
                  </a:solidFill>
                  <a:latin typeface="Arial Rounded MT Bold" panose="020F0704030504030204" pitchFamily="34" charset="0"/>
                </a:rPr>
                <a:t>FY2017 DSQA Organization Chart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2445">
            <a:off x="84788" y="675201"/>
            <a:ext cx="1824735" cy="5361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1285993">
            <a:off x="947258" y="1723476"/>
            <a:ext cx="1595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Segoe Print" panose="02000600000000000000" pitchFamily="2" charset="0"/>
              </a:rPr>
              <a:t>Safety: 25</a:t>
            </a:r>
            <a:r>
              <a:rPr lang="en-US" sz="1600" dirty="0">
                <a:latin typeface="Segoe Print" panose="02000600000000000000" pitchFamily="2" charset="0"/>
              </a:rPr>
              <a:t> </a:t>
            </a:r>
          </a:p>
          <a:p>
            <a:r>
              <a:rPr lang="en-US" sz="1600" dirty="0">
                <a:solidFill>
                  <a:schemeClr val="accent6"/>
                </a:solidFill>
                <a:latin typeface="Segoe Print" panose="02000600000000000000" pitchFamily="2" charset="0"/>
              </a:rPr>
              <a:t>QACM: 26</a:t>
            </a:r>
          </a:p>
        </p:txBody>
      </p:sp>
    </p:spTree>
    <p:extLst>
      <p:ext uri="{BB962C8B-B14F-4D97-AF65-F5344CB8AC3E}">
        <p14:creationId xmlns:p14="http://schemas.microsoft.com/office/powerpoint/2010/main" val="509285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3464" y="882103"/>
            <a:ext cx="8970204" cy="5665346"/>
            <a:chOff x="73464" y="882103"/>
            <a:chExt cx="8970204" cy="5665346"/>
          </a:xfrm>
        </p:grpSpPr>
        <p:pic>
          <p:nvPicPr>
            <p:cNvPr id="19" name="Picture 1" descr="image001"/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7" t="3483" r="3985" b="11869"/>
            <a:stretch/>
          </p:blipFill>
          <p:spPr bwMode="auto">
            <a:xfrm>
              <a:off x="73464" y="1162393"/>
              <a:ext cx="8970204" cy="53850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78910" y="882103"/>
              <a:ext cx="2175147" cy="7256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Rectangle 2"/>
          <p:cNvSpPr/>
          <p:nvPr/>
        </p:nvSpPr>
        <p:spPr>
          <a:xfrm>
            <a:off x="438981" y="2170833"/>
            <a:ext cx="8213547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ED7D31"/>
                </a:solidFill>
                <a:latin typeface="Segoe Print" panose="02000600000000000000" pitchFamily="2" charset="0"/>
              </a:rPr>
              <a:t>Identify, measure, control, </a:t>
            </a:r>
          </a:p>
          <a:p>
            <a:pPr algn="ctr"/>
            <a:r>
              <a:rPr lang="en-US" b="1" dirty="0">
                <a:solidFill>
                  <a:srgbClr val="ED7D31"/>
                </a:solidFill>
                <a:latin typeface="Segoe Print" panose="02000600000000000000" pitchFamily="2" charset="0"/>
              </a:rPr>
              <a:t>and continuously improve mission critical processes </a:t>
            </a:r>
          </a:p>
        </p:txBody>
      </p:sp>
      <p:sp>
        <p:nvSpPr>
          <p:cNvPr id="6" name="Rectangle 5"/>
          <p:cNvSpPr/>
          <p:nvPr/>
        </p:nvSpPr>
        <p:spPr>
          <a:xfrm>
            <a:off x="1118708" y="3402530"/>
            <a:ext cx="690658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Segoe Print" panose="02000600000000000000" pitchFamily="2" charset="0"/>
              </a:rPr>
              <a:t>Create a closed-loop safety &amp; quality assurance culture 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2183842" y="4373936"/>
          <a:ext cx="4776314" cy="171450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4776314">
                  <a:extLst>
                    <a:ext uri="{9D8B030D-6E8A-4147-A177-3AD203B41FA5}">
                      <a16:colId xmlns:a16="http://schemas.microsoft.com/office/drawing/2014/main" val="195591599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accent2"/>
                          </a:solidFill>
                          <a:latin typeface="Segoe Print" panose="02000600000000000000" pitchFamily="2" charset="0"/>
                        </a:rPr>
                        <a:t>Educating Employees</a:t>
                      </a:r>
                      <a:endParaRPr lang="en-US" sz="1700" b="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10132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accent2"/>
                          </a:solidFill>
                          <a:latin typeface="Segoe Print" panose="02000600000000000000" pitchFamily="2" charset="0"/>
                        </a:rPr>
                        <a:t>Accountability</a:t>
                      </a:r>
                      <a:endParaRPr lang="en-US" sz="1700" dirty="0">
                        <a:solidFill>
                          <a:schemeClr val="accent2"/>
                        </a:solidFill>
                        <a:latin typeface="Segoe Print" panose="02000600000000000000" pitchFamily="2" charset="0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3703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accent2"/>
                          </a:solidFill>
                          <a:latin typeface="Segoe Print" panose="02000600000000000000" pitchFamily="2" charset="0"/>
                        </a:rPr>
                        <a:t>Measure It</a:t>
                      </a:r>
                      <a:endParaRPr lang="en-US" sz="1700" dirty="0">
                        <a:solidFill>
                          <a:schemeClr val="tx1"/>
                        </a:solidFill>
                        <a:latin typeface="Segoe Print" panose="02000600000000000000" pitchFamily="2" charset="0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00732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accent2"/>
                          </a:solidFill>
                          <a:latin typeface="Segoe Print" panose="02000600000000000000" pitchFamily="2" charset="0"/>
                        </a:rPr>
                        <a:t>CMDB-Based Repository</a:t>
                      </a:r>
                      <a:endParaRPr lang="en-US" sz="1700" dirty="0">
                        <a:solidFill>
                          <a:schemeClr val="accent2"/>
                        </a:solidFill>
                        <a:latin typeface="Segoe Print" panose="02000600000000000000" pitchFamily="2" charset="0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9049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accent2"/>
                          </a:solidFill>
                          <a:latin typeface="Segoe Print" panose="02000600000000000000" pitchFamily="2" charset="0"/>
                        </a:rPr>
                        <a:t>Everyone Should Make It Home Safely</a:t>
                      </a: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9989856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 rot="16200000">
            <a:off x="644827" y="3437155"/>
            <a:ext cx="704656" cy="300082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Vision</a:t>
            </a:r>
            <a:endParaRPr lang="en-US" sz="15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16200000">
            <a:off x="-76751" y="2316842"/>
            <a:ext cx="863739" cy="332006"/>
          </a:xfrm>
          <a:prstGeom prst="round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Mission</a:t>
            </a:r>
          </a:p>
        </p:txBody>
      </p:sp>
      <p:sp>
        <p:nvSpPr>
          <p:cNvPr id="16" name="TextBox 15"/>
          <p:cNvSpPr txBox="1"/>
          <p:nvPr/>
        </p:nvSpPr>
        <p:spPr>
          <a:xfrm rot="16200000">
            <a:off x="1427459" y="5081145"/>
            <a:ext cx="1286858" cy="300082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Core Beliefs</a:t>
            </a:r>
            <a:endParaRPr lang="en-US" sz="15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410275"/>
            <a:ext cx="9144000" cy="1105606"/>
            <a:chOff x="0" y="410275"/>
            <a:chExt cx="9144000" cy="1105606"/>
          </a:xfrm>
        </p:grpSpPr>
        <p:pic>
          <p:nvPicPr>
            <p:cNvPr id="14" name="Picture 2" descr="Image result for shape"/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0275"/>
              <a:ext cx="9144000" cy="110560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 rot="21480000">
              <a:off x="1641259" y="652794"/>
              <a:ext cx="74905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spc="300" dirty="0">
                  <a:solidFill>
                    <a:srgbClr val="002060"/>
                  </a:solidFill>
                  <a:latin typeface="Arial Rounded MT Bold" panose="020F0704030504030204" pitchFamily="34" charset="0"/>
                </a:rPr>
                <a:t>   Mission, Vision </a:t>
              </a:r>
              <a:r>
                <a:rPr lang="en-US" b="1" i="1" spc="300" dirty="0">
                  <a:solidFill>
                    <a:srgbClr val="002060"/>
                  </a:solidFill>
                  <a:latin typeface="Arial Rounded MT Bold" panose="020F0704030504030204" pitchFamily="34" charset="0"/>
                </a:rPr>
                <a:t>&amp;</a:t>
              </a:r>
              <a:r>
                <a:rPr lang="en-US" sz="2800" b="1" i="1" spc="300" dirty="0">
                  <a:solidFill>
                    <a:srgbClr val="002060"/>
                  </a:solidFill>
                  <a:latin typeface="Arial Rounded MT Bold" panose="020F0704030504030204" pitchFamily="34" charset="0"/>
                </a:rPr>
                <a:t> Core</a:t>
              </a:r>
              <a:r>
                <a:rPr lang="en-US" sz="3200" b="1" i="1" spc="300" dirty="0">
                  <a:solidFill>
                    <a:srgbClr val="002060"/>
                  </a:solidFill>
                  <a:latin typeface="Arial Rounded MT Bold" panose="020F0704030504030204" pitchFamily="34" charset="0"/>
                </a:rPr>
                <a:t> </a:t>
              </a:r>
              <a:r>
                <a:rPr lang="en-US" sz="2800" b="1" i="1" spc="300" dirty="0">
                  <a:solidFill>
                    <a:srgbClr val="002060"/>
                  </a:solidFill>
                  <a:latin typeface="Arial Rounded MT Bold" panose="020F0704030504030204" pitchFamily="34" charset="0"/>
                </a:rPr>
                <a:t>Beliefs</a:t>
              </a:r>
            </a:p>
          </p:txBody>
        </p:sp>
      </p:grpSp>
      <p:sp>
        <p:nvSpPr>
          <p:cNvPr id="8" name="AutoShape 12" descr="Image result for organization ch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2445">
            <a:off x="84788" y="817340"/>
            <a:ext cx="1824735" cy="53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574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Image result for leadershi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191" y="410275"/>
            <a:ext cx="6630586" cy="600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 result for leadership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876" b="34847"/>
          <a:stretch/>
        </p:blipFill>
        <p:spPr bwMode="auto">
          <a:xfrm>
            <a:off x="3042803" y="1977579"/>
            <a:ext cx="5511650" cy="391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5468" y="2410958"/>
            <a:ext cx="887306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w Cen MT" panose="020B0602020104020603" pitchFamily="34" charset="0"/>
              </a:rPr>
              <a:t>The Assistant General Manager (AGM) of DSQA is responsible for:</a:t>
            </a:r>
          </a:p>
          <a:p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Tw Cen MT" panose="020B0602020104020603" pitchFamily="34" charset="0"/>
            </a:endParaRPr>
          </a:p>
          <a:p>
            <a:pPr marL="559580" indent="-257168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2"/>
                </a:solidFill>
                <a:latin typeface="Tw Cen MT" panose="020B0602020104020603" pitchFamily="34" charset="0"/>
              </a:rPr>
              <a:t>direction and sustainability of DSQA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  <a:p>
            <a:pPr marL="559580" indent="-257168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Tw Cen MT" panose="020B0602020104020603" pitchFamily="34" charset="0"/>
            </a:endParaRPr>
          </a:p>
          <a:p>
            <a:pPr marL="559580" indent="-257168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2"/>
                </a:solidFill>
                <a:latin typeface="Tw Cen MT" panose="020B0602020104020603" pitchFamily="34" charset="0"/>
              </a:rPr>
              <a:t>ensuring safety and quality goals and objectives are met</a:t>
            </a:r>
          </a:p>
          <a:p>
            <a:pPr marL="257168" indent="-257168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accent2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410275"/>
            <a:ext cx="9144000" cy="1105606"/>
            <a:chOff x="0" y="410275"/>
            <a:chExt cx="9144000" cy="1105606"/>
          </a:xfrm>
        </p:grpSpPr>
        <p:pic>
          <p:nvPicPr>
            <p:cNvPr id="14" name="Picture 2" descr="Image result for shape"/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0275"/>
              <a:ext cx="9144000" cy="110560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 rot="21480000">
              <a:off x="1641259" y="683571"/>
              <a:ext cx="74905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spc="300" dirty="0">
                  <a:solidFill>
                    <a:srgbClr val="002060"/>
                  </a:solidFill>
                  <a:latin typeface="Arial Rounded MT Bold" panose="020F0704030504030204" pitchFamily="34" charset="0"/>
                </a:rPr>
                <a:t>    Office of the AGM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2445">
            <a:off x="84788" y="840325"/>
            <a:ext cx="1824735" cy="53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426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 rot="16200000">
            <a:off x="4362099" y="2047506"/>
            <a:ext cx="1074324" cy="5432378"/>
          </a:xfrm>
          <a:prstGeom prst="rect">
            <a:avLst/>
          </a:prstGeom>
          <a:solidFill>
            <a:srgbClr val="ED7D31">
              <a:alpha val="25882"/>
            </a:srgbClr>
          </a:solidFill>
          <a:ln>
            <a:noFill/>
          </a:ln>
          <a:effectLst>
            <a:glow>
              <a:schemeClr val="accent1">
                <a:alpha val="97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000" b="1" dirty="0">
                <a:solidFill>
                  <a:schemeClr val="accent2"/>
                </a:solidFill>
                <a:latin typeface="Tw Cen MT" panose="020B0602020104020603" pitchFamily="34" charset="0"/>
              </a:rPr>
              <a:t>QUALITY ASSURANCE (QA)</a:t>
            </a:r>
          </a:p>
          <a:p>
            <a:pPr lvl="0">
              <a:lnSpc>
                <a:spcPct val="100000"/>
              </a:lnSpc>
              <a:spcAft>
                <a:spcPts val="0"/>
              </a:spcAft>
            </a:pPr>
            <a:r>
              <a:rPr lang="en-US" sz="1200" b="1" dirty="0">
                <a:solidFill>
                  <a:srgbClr val="002060"/>
                </a:solidFill>
                <a:latin typeface="Arial Rounded MT Bold" panose="020F0704030504030204" pitchFamily="34" charset="0"/>
              </a:rPr>
              <a:t>●</a:t>
            </a:r>
            <a:r>
              <a:rPr lang="en-US" b="1" dirty="0">
                <a:solidFill>
                  <a:srgbClr val="002060"/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w Cen MT" panose="020B0602020104020603" pitchFamily="34" charset="0"/>
              </a:rPr>
              <a:t>Manages</a:t>
            </a:r>
            <a:r>
              <a:rPr lang="en-US" b="1" dirty="0">
                <a:solidFill>
                  <a:srgbClr val="002060"/>
                </a:solidFill>
                <a:latin typeface="Arial Rounded MT Bold" panose="020F0704030504030204" pitchFamily="34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Tw Cen MT" panose="020B0602020104020603" pitchFamily="34" charset="0"/>
              </a:rPr>
              <a:t>Quality Assurance Program Plan</a:t>
            </a:r>
            <a:r>
              <a:rPr lang="en-US" sz="1600" dirty="0">
                <a:solidFill>
                  <a:srgbClr val="002060"/>
                </a:solidFill>
                <a:latin typeface="Tw Cen MT" panose="020B0602020104020603" pitchFamily="34" charset="0"/>
              </a:rPr>
              <a:t>                     </a:t>
            </a:r>
          </a:p>
          <a:p>
            <a:pPr lvl="0">
              <a:lnSpc>
                <a:spcPct val="100000"/>
              </a:lnSpc>
              <a:spcAft>
                <a:spcPts val="0"/>
              </a:spcAft>
            </a:pPr>
            <a:r>
              <a:rPr lang="en-US" sz="1200" dirty="0">
                <a:solidFill>
                  <a:srgbClr val="002060"/>
                </a:solidFill>
                <a:latin typeface="Tw Cen MT" panose="020B0602020104020603" pitchFamily="34" charset="0"/>
              </a:rPr>
              <a:t>●</a:t>
            </a:r>
            <a:r>
              <a:rPr lang="en-US" sz="1600" dirty="0">
                <a:latin typeface="Tw Cen MT" panose="020B0602020104020603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w Cen MT" panose="020B0602020104020603" pitchFamily="34" charset="0"/>
              </a:rPr>
              <a:t>Ensures</a:t>
            </a:r>
            <a:r>
              <a:rPr lang="en-US" sz="1600" dirty="0">
                <a:latin typeface="Tw Cen MT" panose="020B0602020104020603" pitchFamily="34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Tw Cen MT" panose="020B0602020104020603" pitchFamily="34" charset="0"/>
              </a:rPr>
              <a:t>Properties are Designed &amp; Installed Properly</a:t>
            </a:r>
          </a:p>
        </p:txBody>
      </p:sp>
      <p:sp>
        <p:nvSpPr>
          <p:cNvPr id="30" name="Rectangle 29"/>
          <p:cNvSpPr/>
          <p:nvPr/>
        </p:nvSpPr>
        <p:spPr>
          <a:xfrm rot="5400000">
            <a:off x="4232202" y="756925"/>
            <a:ext cx="1334117" cy="5432379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000" b="1" dirty="0">
                <a:solidFill>
                  <a:schemeClr val="accent2"/>
                </a:solidFill>
                <a:latin typeface="Tw Cen MT" panose="020B0602020104020603" pitchFamily="34" charset="0"/>
              </a:rPr>
              <a:t>OPERATIONAL SAFETY (OS)</a:t>
            </a:r>
          </a:p>
          <a:p>
            <a:pPr lvl="0"/>
            <a:r>
              <a:rPr lang="en-US" sz="1200" b="1" dirty="0">
                <a:solidFill>
                  <a:srgbClr val="002060"/>
                </a:solidFill>
                <a:latin typeface="Tw Cen MT" panose="020B0602020104020603" pitchFamily="34" charset="0"/>
              </a:rPr>
              <a:t>●</a:t>
            </a:r>
            <a:r>
              <a:rPr lang="en-US" sz="2400" b="1" dirty="0">
                <a:solidFill>
                  <a:schemeClr val="accent2"/>
                </a:solidFill>
                <a:latin typeface="Tw Cen MT" panose="020B0602020104020603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w Cen MT" panose="020B0602020104020603" pitchFamily="34" charset="0"/>
              </a:rPr>
              <a:t>Manages</a:t>
            </a:r>
            <a:r>
              <a:rPr lang="en-US" sz="2400" b="1" dirty="0">
                <a:solidFill>
                  <a:schemeClr val="accent2"/>
                </a:solidFill>
                <a:latin typeface="Tw Cen MT" panose="020B0602020104020603" pitchFamily="34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Tw Cen MT" panose="020B0602020104020603" pitchFamily="34" charset="0"/>
              </a:rPr>
              <a:t>Accident/ Incident Program Plan         </a:t>
            </a:r>
            <a:r>
              <a:rPr lang="en-US" dirty="0">
                <a:solidFill>
                  <a:srgbClr val="002060"/>
                </a:solidFill>
                <a:latin typeface="Tw Cen MT" panose="020B0602020104020603" pitchFamily="34" charset="0"/>
              </a:rPr>
              <a:t>          </a:t>
            </a:r>
          </a:p>
          <a:p>
            <a:pPr lvl="0"/>
            <a:r>
              <a:rPr lang="en-US" sz="1200" dirty="0">
                <a:solidFill>
                  <a:srgbClr val="002060"/>
                </a:solidFill>
                <a:latin typeface="Tw Cen MT" panose="020B0602020104020603" pitchFamily="34" charset="0"/>
              </a:rPr>
              <a:t>●</a:t>
            </a:r>
            <a:r>
              <a:rPr lang="en-US" dirty="0">
                <a:solidFill>
                  <a:srgbClr val="002060"/>
                </a:solidFill>
                <a:latin typeface="Tw Cen MT" panose="020B0602020104020603" pitchFamily="34" charset="0"/>
              </a:rPr>
              <a:t> Identifies </a:t>
            </a:r>
            <a:r>
              <a:rPr lang="en-US" b="1" dirty="0">
                <a:solidFill>
                  <a:srgbClr val="002060"/>
                </a:solidFill>
                <a:latin typeface="Tw Cen MT" panose="020B0602020104020603" pitchFamily="34" charset="0"/>
              </a:rPr>
              <a:t>Unsafe Conditions &amp; Trends</a:t>
            </a:r>
            <a:endParaRPr lang="en-US" sz="1600" dirty="0">
              <a:latin typeface="Tw Cen MT" panose="020B0602020104020603" pitchFamily="34" charset="0"/>
            </a:endParaRPr>
          </a:p>
          <a:p>
            <a:pPr lvl="0"/>
            <a:r>
              <a:rPr lang="en-US" sz="1200" dirty="0">
                <a:solidFill>
                  <a:srgbClr val="002060"/>
                </a:solidFill>
                <a:latin typeface="Tw Cen MT" panose="020B0602020104020603" pitchFamily="34" charset="0"/>
              </a:rPr>
              <a:t>●</a:t>
            </a:r>
            <a:r>
              <a:rPr lang="en-US" dirty="0">
                <a:latin typeface="Tw Cen MT" panose="020B0602020104020603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w Cen MT" panose="020B0602020104020603" pitchFamily="34" charset="0"/>
              </a:rPr>
              <a:t>Eliminates</a:t>
            </a:r>
            <a:r>
              <a:rPr lang="en-US" b="1" dirty="0">
                <a:solidFill>
                  <a:srgbClr val="002060"/>
                </a:solidFill>
                <a:latin typeface="Tw Cen MT" panose="020B0602020104020603" pitchFamily="34" charset="0"/>
              </a:rPr>
              <a:t> Hazards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2183071" y="1384375"/>
            <a:ext cx="5432380" cy="1335321"/>
          </a:xfrm>
          <a:prstGeom prst="rect">
            <a:avLst/>
          </a:prstGeom>
          <a:gradFill flip="none" rotWithShape="1">
            <a:gsLst>
              <a:gs pos="0">
                <a:srgbClr val="4BB2FF">
                  <a:tint val="66000"/>
                  <a:satMod val="160000"/>
                </a:srgbClr>
              </a:gs>
              <a:gs pos="50000">
                <a:srgbClr val="4BB2FF">
                  <a:tint val="44500"/>
                  <a:satMod val="160000"/>
                </a:srgbClr>
              </a:gs>
              <a:gs pos="100000">
                <a:srgbClr val="4BB2FF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2"/>
                </a:solidFill>
                <a:latin typeface="Tw Cen MT" panose="020B0602020104020603" pitchFamily="34" charset="0"/>
              </a:rPr>
              <a:t>SYSTEM SAFETY PROGRAMS (SSP)</a:t>
            </a:r>
          </a:p>
          <a:p>
            <a:pPr algn="ctr"/>
            <a:endParaRPr lang="en-US" sz="500" b="1" dirty="0">
              <a:solidFill>
                <a:schemeClr val="accent4">
                  <a:lumMod val="40000"/>
                  <a:lumOff val="60000"/>
                </a:schemeClr>
              </a:solidFill>
              <a:latin typeface="Tw Cen MT" panose="020B0602020104020603" pitchFamily="34" charset="0"/>
            </a:endParaRPr>
          </a:p>
          <a:p>
            <a:r>
              <a:rPr lang="en-US" sz="1200" b="1" dirty="0">
                <a:solidFill>
                  <a:srgbClr val="002060"/>
                </a:solidFill>
                <a:latin typeface="Tw Cen MT" panose="020B0602020104020603" pitchFamily="34" charset="0"/>
              </a:rPr>
              <a:t>●</a:t>
            </a:r>
            <a:r>
              <a:rPr lang="en-US" b="1" dirty="0">
                <a:solidFill>
                  <a:schemeClr val="accent2"/>
                </a:solidFill>
                <a:latin typeface="Tw Cen MT" panose="020B0602020104020603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w Cen MT" panose="020B0602020104020603" pitchFamily="34" charset="0"/>
              </a:rPr>
              <a:t>Manages</a:t>
            </a:r>
            <a:r>
              <a:rPr lang="en-US" b="1" dirty="0">
                <a:solidFill>
                  <a:schemeClr val="accent2"/>
                </a:solidFill>
                <a:latin typeface="Tw Cen MT" panose="020B0602020104020603" pitchFamily="34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Tw Cen MT" panose="020B0602020104020603" pitchFamily="34" charset="0"/>
              </a:rPr>
              <a:t>Compliance With Regulatory Requirements</a:t>
            </a:r>
          </a:p>
          <a:p>
            <a:r>
              <a:rPr lang="en-US" sz="1200" dirty="0">
                <a:solidFill>
                  <a:srgbClr val="002060"/>
                </a:solidFill>
                <a:latin typeface="Tw Cen MT" panose="020B0602020104020603" pitchFamily="34" charset="0"/>
              </a:rPr>
              <a:t>●</a:t>
            </a:r>
            <a:r>
              <a:rPr lang="en-US" dirty="0">
                <a:solidFill>
                  <a:srgbClr val="002060"/>
                </a:solidFill>
                <a:latin typeface="Tw Cen MT" panose="020B0602020104020603" pitchFamily="34" charset="0"/>
              </a:rPr>
              <a:t> Develops </a:t>
            </a:r>
            <a:r>
              <a:rPr lang="en-US" b="1" dirty="0">
                <a:solidFill>
                  <a:srgbClr val="002060"/>
                </a:solidFill>
                <a:latin typeface="Tw Cen MT" panose="020B0602020104020603" pitchFamily="34" charset="0"/>
              </a:rPr>
              <a:t>Safety Plans</a:t>
            </a:r>
            <a:endParaRPr lang="en-US" sz="1600" dirty="0">
              <a:latin typeface="Tw Cen MT" panose="020B0602020104020603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410275"/>
            <a:ext cx="9144000" cy="1105606"/>
            <a:chOff x="0" y="410275"/>
            <a:chExt cx="9144000" cy="1105606"/>
          </a:xfrm>
        </p:grpSpPr>
        <p:pic>
          <p:nvPicPr>
            <p:cNvPr id="14" name="Picture 2" descr="Image result for shape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0275"/>
              <a:ext cx="9144000" cy="110560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 rot="21420000">
              <a:off x="166585" y="709311"/>
              <a:ext cx="89656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1" spc="300" dirty="0">
                  <a:solidFill>
                    <a:srgbClr val="002060"/>
                  </a:solidFill>
                  <a:latin typeface="Arial Rounded MT Bold" panose="020F0704030504030204" pitchFamily="34" charset="0"/>
                </a:rPr>
                <a:t>DSQA Offices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2445">
            <a:off x="84788" y="806707"/>
            <a:ext cx="1824735" cy="53614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 rot="16200000">
            <a:off x="4354086" y="3216205"/>
            <a:ext cx="1090354" cy="5432378"/>
          </a:xfrm>
          <a:prstGeom prst="rect">
            <a:avLst/>
          </a:prstGeom>
          <a:solidFill>
            <a:schemeClr val="accent6">
              <a:lumMod val="60000"/>
              <a:lumOff val="40000"/>
              <a:alpha val="25882"/>
            </a:schemeClr>
          </a:solidFill>
          <a:ln>
            <a:noFill/>
          </a:ln>
          <a:effectLst>
            <a:glow>
              <a:schemeClr val="accent1">
                <a:alpha val="97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000" b="1" dirty="0">
                <a:solidFill>
                  <a:schemeClr val="accent2"/>
                </a:solidFill>
                <a:latin typeface="Tw Cen MT" panose="020B0602020104020603" pitchFamily="34" charset="0"/>
              </a:rPr>
              <a:t>CONFIGURATION MANAGEMENT (CM)</a:t>
            </a:r>
          </a:p>
          <a:p>
            <a:pPr algn="ctr"/>
            <a:endParaRPr lang="en-US" sz="700" b="1" dirty="0">
              <a:solidFill>
                <a:srgbClr val="002060"/>
              </a:solidFill>
              <a:latin typeface="Tw Cen MT" panose="020B0602020104020603" pitchFamily="34" charset="0"/>
            </a:endParaRPr>
          </a:p>
          <a:p>
            <a:pPr lvl="0">
              <a:lnSpc>
                <a:spcPct val="100000"/>
              </a:lnSpc>
              <a:spcAft>
                <a:spcPts val="0"/>
              </a:spcAft>
            </a:pPr>
            <a:r>
              <a:rPr lang="en-US" sz="1200" b="1" dirty="0">
                <a:solidFill>
                  <a:srgbClr val="002060"/>
                </a:solidFill>
                <a:latin typeface="Arial Rounded MT Bold" panose="020F0704030504030204" pitchFamily="34" charset="0"/>
              </a:rPr>
              <a:t>●</a:t>
            </a:r>
            <a:r>
              <a:rPr lang="en-US" b="1" dirty="0">
                <a:solidFill>
                  <a:srgbClr val="002060"/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w Cen MT" panose="020B0602020104020603" pitchFamily="34" charset="0"/>
              </a:rPr>
              <a:t>Manages</a:t>
            </a:r>
            <a:r>
              <a:rPr lang="en-US" b="1" dirty="0">
                <a:solidFill>
                  <a:srgbClr val="002060"/>
                </a:solidFill>
                <a:latin typeface="Arial Rounded MT Bold" panose="020F0704030504030204" pitchFamily="34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Tw Cen MT" panose="020B0602020104020603" pitchFamily="34" charset="0"/>
              </a:rPr>
              <a:t>Configuration Management Program</a:t>
            </a:r>
            <a:endParaRPr lang="en-US" sz="1600" dirty="0">
              <a:latin typeface="Tw Cen MT" panose="020B0602020104020603" pitchFamily="34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431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38207" y="1164420"/>
            <a:ext cx="3454672" cy="53714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4877896" y="1089707"/>
            <a:ext cx="3458027" cy="5446190"/>
          </a:xfrm>
          <a:prstGeom prst="rect">
            <a:avLst/>
          </a:prstGeom>
          <a:solidFill>
            <a:srgbClr val="FFED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410275"/>
            <a:ext cx="9144000" cy="1105606"/>
            <a:chOff x="0" y="410275"/>
            <a:chExt cx="9144000" cy="1105606"/>
          </a:xfrm>
        </p:grpSpPr>
        <p:pic>
          <p:nvPicPr>
            <p:cNvPr id="13" name="Picture 2" descr="Image result for shape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0275"/>
              <a:ext cx="9144000" cy="110560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 rot="21480000">
              <a:off x="1754139" y="684961"/>
              <a:ext cx="738122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i="1" spc="300" dirty="0">
                  <a:solidFill>
                    <a:srgbClr val="002060"/>
                  </a:solidFill>
                  <a:latin typeface="Arial Rounded MT Bold" panose="020F0704030504030204" pitchFamily="34" charset="0"/>
                </a:rPr>
                <a:t>   DSQA Goals &amp; Objectives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2445">
            <a:off x="84788" y="806707"/>
            <a:ext cx="1824735" cy="53614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90125" y="1592173"/>
            <a:ext cx="3147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w Cen MT" panose="020B0602020104020603" pitchFamily="34" charset="0"/>
              </a:rPr>
              <a:t>Safety</a:t>
            </a: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8783290"/>
              </p:ext>
            </p:extLst>
          </p:nvPr>
        </p:nvGraphicFramePr>
        <p:xfrm>
          <a:off x="734850" y="2296245"/>
          <a:ext cx="3458028" cy="428346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58028">
                  <a:extLst>
                    <a:ext uri="{9D8B030D-6E8A-4147-A177-3AD203B41FA5}">
                      <a16:colId xmlns:a16="http://schemas.microsoft.com/office/drawing/2014/main" val="1226796234"/>
                    </a:ext>
                  </a:extLst>
                </a:gridCol>
              </a:tblGrid>
              <a:tr h="1008033">
                <a:tc>
                  <a:txBody>
                    <a:bodyPr/>
                    <a:lstStyle/>
                    <a:p>
                      <a:pPr lvl="0" algn="ctr"/>
                      <a:r>
                        <a:rPr lang="en-US" sz="1800" b="0" kern="1200" dirty="0">
                          <a:solidFill>
                            <a:srgbClr val="002060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Maximize Safety Programs </a:t>
                      </a:r>
                    </a:p>
                    <a:p>
                      <a:pPr lvl="0" algn="ctr"/>
                      <a:r>
                        <a:rPr lang="en-US" sz="1800" b="0" kern="1200" dirty="0">
                          <a:solidFill>
                            <a:srgbClr val="002060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&amp; Business Continuity </a:t>
                      </a:r>
                    </a:p>
                  </a:txBody>
                  <a:tcPr marL="68580" marR="68580" marT="34290" marB="34290" anchor="ctr">
                    <a:solidFill>
                      <a:srgbClr val="FFFFFF">
                        <a:alpha val="6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984090"/>
                  </a:ext>
                </a:extLst>
              </a:tr>
              <a:tr h="876300">
                <a:tc>
                  <a:txBody>
                    <a:bodyPr/>
                    <a:lstStyle/>
                    <a:p>
                      <a:pPr lvl="0" algn="ctr"/>
                      <a:r>
                        <a:rPr lang="en-US" sz="1800" b="0" kern="1200" dirty="0">
                          <a:solidFill>
                            <a:srgbClr val="002060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Comprehensive Safety Dashboard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7000602"/>
                  </a:ext>
                </a:extLst>
              </a:tr>
              <a:tr h="1211094">
                <a:tc>
                  <a:txBody>
                    <a:bodyPr/>
                    <a:lstStyle/>
                    <a:p>
                      <a:pPr lvl="0" algn="ctr"/>
                      <a:r>
                        <a:rPr lang="en-US" sz="1800" b="0" kern="1200" dirty="0">
                          <a:solidFill>
                            <a:srgbClr val="002060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Expand ISO 14001:2015</a:t>
                      </a:r>
                    </a:p>
                    <a:p>
                      <a:pPr lvl="0" algn="ctr"/>
                      <a:r>
                        <a:rPr lang="en-US" sz="1800" b="0" kern="1200" dirty="0">
                          <a:solidFill>
                            <a:srgbClr val="002060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to 5 Total Locations  </a:t>
                      </a:r>
                    </a:p>
                  </a:txBody>
                  <a:tcPr marL="68580" marR="68580" marT="34290" marB="34290" anchor="ctr">
                    <a:solidFill>
                      <a:srgbClr val="FFFFFF">
                        <a:alpha val="6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301917"/>
                  </a:ext>
                </a:extLst>
              </a:tr>
              <a:tr h="1188041">
                <a:tc>
                  <a:txBody>
                    <a:bodyPr/>
                    <a:lstStyle/>
                    <a:p>
                      <a:pPr lvl="0" algn="ctr"/>
                      <a:r>
                        <a:rPr lang="en-US" sz="1800" b="0" kern="1200" dirty="0">
                          <a:solidFill>
                            <a:srgbClr val="002060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Develop Effective Partnerships to Proactively Mitigate/</a:t>
                      </a:r>
                    </a:p>
                    <a:p>
                      <a:pPr lvl="0" algn="ctr"/>
                      <a:r>
                        <a:rPr lang="en-US" sz="1800" b="0" kern="1200" dirty="0">
                          <a:solidFill>
                            <a:srgbClr val="002060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Eliminate Hazards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8494232"/>
                  </a:ext>
                </a:extLst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2629557"/>
              </p:ext>
            </p:extLst>
          </p:nvPr>
        </p:nvGraphicFramePr>
        <p:xfrm>
          <a:off x="4877895" y="2177714"/>
          <a:ext cx="3458028" cy="42891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58028">
                  <a:extLst>
                    <a:ext uri="{9D8B030D-6E8A-4147-A177-3AD203B41FA5}">
                      <a16:colId xmlns:a16="http://schemas.microsoft.com/office/drawing/2014/main" val="1226796234"/>
                    </a:ext>
                  </a:extLst>
                </a:gridCol>
              </a:tblGrid>
              <a:tr h="83239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rgbClr val="002060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Benchmarking &amp; Measuring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rgbClr val="002060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Contract Oversight Performance</a:t>
                      </a:r>
                      <a:endParaRPr lang="en-US" sz="1800" b="0" dirty="0">
                        <a:solidFill>
                          <a:srgbClr val="002060"/>
                        </a:solidFill>
                        <a:latin typeface="Tw Cen MT" panose="020B0602020104020603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rgbClr val="FFFFFF">
                        <a:alpha val="6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984090"/>
                  </a:ext>
                </a:extLst>
              </a:tr>
              <a:tr h="6892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rgbClr val="002060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Improvement of Bus/Rail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rgbClr val="002060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Customer Satisfaction</a:t>
                      </a:r>
                      <a:endParaRPr lang="en-US" sz="1800" b="0" dirty="0">
                        <a:solidFill>
                          <a:srgbClr val="002060"/>
                        </a:solidFill>
                        <a:latin typeface="Tw Cen MT" panose="020B0602020104020603" pitchFamily="34" charset="0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4301917"/>
                  </a:ext>
                </a:extLst>
              </a:tr>
              <a:tr h="5766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rgbClr val="002060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Improve Employee Safety </a:t>
                      </a:r>
                    </a:p>
                  </a:txBody>
                  <a:tcPr marL="68580" marR="68580" marT="34290" marB="34290" anchor="ctr">
                    <a:solidFill>
                      <a:srgbClr val="FFFFFF">
                        <a:alpha val="6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8494232"/>
                  </a:ext>
                </a:extLst>
              </a:tr>
              <a:tr h="865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rgbClr val="002060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Visualization of Progress Towards Performance Goals &amp; Objectives</a:t>
                      </a:r>
                      <a:endParaRPr lang="en-US" sz="1800" b="0" dirty="0">
                        <a:solidFill>
                          <a:srgbClr val="002060"/>
                        </a:solidFill>
                        <a:latin typeface="Tw Cen MT" panose="020B0602020104020603" pitchFamily="34" charset="0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026142"/>
                  </a:ext>
                </a:extLst>
              </a:tr>
              <a:tr h="6127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rgbClr val="002060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Ensure Contractual Compliance </a:t>
                      </a:r>
                    </a:p>
                  </a:txBody>
                  <a:tcPr marL="68580" marR="68580" marT="34290" marB="34290" anchor="ctr">
                    <a:solidFill>
                      <a:srgbClr val="FFFFFF">
                        <a:alpha val="6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742500"/>
                  </a:ext>
                </a:extLst>
              </a:tr>
              <a:tr h="71311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rgbClr val="002060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Improvement of Bus/Rail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rgbClr val="002060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Facility Operations</a:t>
                      </a:r>
                      <a:endParaRPr lang="en-US" sz="1800" b="0" dirty="0">
                        <a:solidFill>
                          <a:srgbClr val="002060"/>
                        </a:solidFill>
                        <a:latin typeface="Tw Cen MT" panose="020B0602020104020603" pitchFamily="34" charset="0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6019914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4945883" y="1515882"/>
            <a:ext cx="3322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w Cen MT" panose="020B0602020104020603" pitchFamily="34" charset="0"/>
              </a:rPr>
              <a:t>Quality Assurance</a:t>
            </a:r>
          </a:p>
        </p:txBody>
      </p:sp>
    </p:spTree>
    <p:extLst>
      <p:ext uri="{BB962C8B-B14F-4D97-AF65-F5344CB8AC3E}">
        <p14:creationId xmlns:p14="http://schemas.microsoft.com/office/powerpoint/2010/main" val="2642661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803014" y="1014713"/>
            <a:ext cx="3641858" cy="5520733"/>
          </a:xfrm>
          <a:prstGeom prst="rect">
            <a:avLst/>
          </a:prstGeom>
          <a:solidFill>
            <a:srgbClr val="FFED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7460104"/>
              </p:ext>
            </p:extLst>
          </p:nvPr>
        </p:nvGraphicFramePr>
        <p:xfrm>
          <a:off x="4803013" y="2452367"/>
          <a:ext cx="3641858" cy="40251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41858">
                  <a:extLst>
                    <a:ext uri="{9D8B030D-6E8A-4147-A177-3AD203B41FA5}">
                      <a16:colId xmlns:a16="http://schemas.microsoft.com/office/drawing/2014/main" val="1226796234"/>
                    </a:ext>
                  </a:extLst>
                </a:gridCol>
              </a:tblGrid>
              <a:tr h="9346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Tw Cen MT" panose="020B0602020104020603" pitchFamily="34" charset="0"/>
                        </a:rPr>
                        <a:t>Contract Feedback</a:t>
                      </a:r>
                      <a:r>
                        <a:rPr lang="en-US" sz="1800" b="0" baseline="0" dirty="0">
                          <a:solidFill>
                            <a:srgbClr val="002060"/>
                          </a:solidFill>
                          <a:latin typeface="Tw Cen MT" panose="020B0602020104020603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baseline="0" dirty="0">
                          <a:solidFill>
                            <a:srgbClr val="002060"/>
                          </a:solidFill>
                          <a:latin typeface="Tw Cen MT" panose="020B0602020104020603" pitchFamily="34" charset="0"/>
                        </a:rPr>
                        <a:t>&amp; Adherence Monitoring</a:t>
                      </a:r>
                      <a:endParaRPr lang="en-US" sz="1800" b="0" dirty="0">
                        <a:solidFill>
                          <a:srgbClr val="002060"/>
                        </a:solidFill>
                        <a:latin typeface="Tw Cen MT" panose="020B0602020104020603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rgbClr val="FFFFFF">
                        <a:alpha val="6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984090"/>
                  </a:ext>
                </a:extLst>
              </a:tr>
              <a:tr h="7702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Tw Cen MT" panose="020B0602020104020603" pitchFamily="34" charset="0"/>
                        </a:rPr>
                        <a:t>Ride Along Survey Reports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Tw Cen MT" panose="020B0602020104020603" pitchFamily="34" charset="0"/>
                        </a:rPr>
                        <a:t>&amp; Feedback Loop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7000602"/>
                  </a:ext>
                </a:extLst>
              </a:tr>
              <a:tr h="6529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Tw Cen MT" panose="020B0602020104020603" pitchFamily="34" charset="0"/>
                        </a:rPr>
                        <a:t>Dashboard</a:t>
                      </a:r>
                      <a:r>
                        <a:rPr lang="en-US" sz="1800" b="0" baseline="0" dirty="0">
                          <a:solidFill>
                            <a:srgbClr val="002060"/>
                          </a:solidFill>
                          <a:latin typeface="Tw Cen MT" panose="020B0602020104020603" pitchFamily="34" charset="0"/>
                        </a:rPr>
                        <a:t> Performance Management</a:t>
                      </a:r>
                      <a:endParaRPr lang="en-US" sz="1800" b="0" dirty="0">
                        <a:solidFill>
                          <a:srgbClr val="002060"/>
                        </a:solidFill>
                        <a:latin typeface="Tw Cen MT" panose="020B0602020104020603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rgbClr val="FFFFFF">
                        <a:alpha val="6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301917"/>
                  </a:ext>
                </a:extLst>
              </a:tr>
              <a:tr h="7697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Tw Cen MT" panose="020B0602020104020603" pitchFamily="34" charset="0"/>
                        </a:rPr>
                        <a:t>Test</a:t>
                      </a:r>
                      <a:r>
                        <a:rPr lang="en-US" sz="1800" b="0" baseline="0" dirty="0">
                          <a:solidFill>
                            <a:srgbClr val="002060"/>
                          </a:solidFill>
                          <a:latin typeface="Tw Cen MT" panose="020B0602020104020603" pitchFamily="34" charset="0"/>
                        </a:rPr>
                        <a:t> Witnessing &amp; Subject Matter Expertise</a:t>
                      </a:r>
                      <a:endParaRPr lang="en-US" sz="1800" b="0" dirty="0">
                        <a:solidFill>
                          <a:srgbClr val="002060"/>
                        </a:solidFill>
                        <a:latin typeface="Tw Cen MT" panose="020B0602020104020603" pitchFamily="34" charset="0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8494232"/>
                  </a:ext>
                </a:extLst>
              </a:tr>
              <a:tr h="8975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Tw Cen MT" panose="020B0602020104020603" pitchFamily="34" charset="0"/>
                        </a:rPr>
                        <a:t>Operational</a:t>
                      </a:r>
                      <a:r>
                        <a:rPr lang="en-US" sz="1800" b="0" baseline="0" dirty="0">
                          <a:solidFill>
                            <a:srgbClr val="002060"/>
                          </a:solidFill>
                          <a:latin typeface="Tw Cen MT" panose="020B0602020104020603" pitchFamily="34" charset="0"/>
                        </a:rPr>
                        <a:t> Support via Audits,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baseline="0" dirty="0">
                          <a:solidFill>
                            <a:srgbClr val="002060"/>
                          </a:solidFill>
                          <a:latin typeface="Tw Cen MT" panose="020B0602020104020603" pitchFamily="34" charset="0"/>
                        </a:rPr>
                        <a:t>Inspections, Corrective Actions,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baseline="0" dirty="0">
                          <a:solidFill>
                            <a:srgbClr val="002060"/>
                          </a:solidFill>
                          <a:latin typeface="Tw Cen MT" panose="020B0602020104020603" pitchFamily="34" charset="0"/>
                        </a:rPr>
                        <a:t>&amp; Root Cause Analysis</a:t>
                      </a:r>
                      <a:endParaRPr lang="en-US" sz="1800" b="0" dirty="0">
                        <a:solidFill>
                          <a:srgbClr val="002060"/>
                        </a:solidFill>
                        <a:latin typeface="Tw Cen MT" panose="020B0602020104020603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rgbClr val="FFFFFF">
                        <a:alpha val="6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884441"/>
                  </a:ext>
                </a:extLst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697232" y="1288802"/>
            <a:ext cx="3641855" cy="524664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410275"/>
            <a:ext cx="9144000" cy="1105606"/>
            <a:chOff x="0" y="410275"/>
            <a:chExt cx="9144000" cy="1105606"/>
          </a:xfrm>
        </p:grpSpPr>
        <p:pic>
          <p:nvPicPr>
            <p:cNvPr id="13" name="Picture 2" descr="Image result for shape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0275"/>
              <a:ext cx="9144000" cy="110560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 rot="21480000">
              <a:off x="1754139" y="684961"/>
              <a:ext cx="738122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i="1" spc="300" dirty="0">
                  <a:solidFill>
                    <a:srgbClr val="002060"/>
                  </a:solidFill>
                  <a:latin typeface="Arial Rounded MT Bold" panose="020F0704030504030204" pitchFamily="34" charset="0"/>
                </a:rPr>
                <a:t>        DSQA Deliverables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2445">
            <a:off x="84788" y="806707"/>
            <a:ext cx="1824735" cy="53614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116788" y="1646379"/>
            <a:ext cx="2802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w Cen MT" panose="020B0602020104020603" pitchFamily="34" charset="0"/>
              </a:rPr>
              <a:t>Safety</a:t>
            </a: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7334070"/>
              </p:ext>
            </p:extLst>
          </p:nvPr>
        </p:nvGraphicFramePr>
        <p:xfrm>
          <a:off x="697230" y="2457327"/>
          <a:ext cx="3641857" cy="40201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41857">
                  <a:extLst>
                    <a:ext uri="{9D8B030D-6E8A-4147-A177-3AD203B41FA5}">
                      <a16:colId xmlns:a16="http://schemas.microsoft.com/office/drawing/2014/main" val="1226796234"/>
                    </a:ext>
                  </a:extLst>
                </a:gridCol>
              </a:tblGrid>
              <a:tr h="7489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rgbClr val="002060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GDOT Tracking Logs</a:t>
                      </a:r>
                      <a:r>
                        <a:rPr lang="en-US" sz="1800" b="0" kern="1200" baseline="0" dirty="0">
                          <a:solidFill>
                            <a:srgbClr val="002060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baseline="0" dirty="0">
                          <a:solidFill>
                            <a:srgbClr val="002060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(Hazard and Internal Audits)</a:t>
                      </a:r>
                      <a:endParaRPr lang="en-US" sz="1400" b="0" kern="1200" dirty="0">
                        <a:solidFill>
                          <a:srgbClr val="002060"/>
                        </a:solidFill>
                        <a:effectLst/>
                        <a:latin typeface="Tw Cen MT" panose="020B0602020104020603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rgbClr val="FFFFFF">
                        <a:alpha val="6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984090"/>
                  </a:ext>
                </a:extLst>
              </a:tr>
              <a:tr h="523235">
                <a:tc>
                  <a:txBody>
                    <a:bodyPr/>
                    <a:lstStyle/>
                    <a:p>
                      <a:pPr lvl="0" algn="ctr"/>
                      <a:r>
                        <a:rPr lang="en-US" sz="1800" b="0" kern="1200" dirty="0">
                          <a:solidFill>
                            <a:srgbClr val="002060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Station &amp;</a:t>
                      </a:r>
                      <a:r>
                        <a:rPr lang="en-US" sz="1800" b="0" kern="1200" baseline="0" dirty="0">
                          <a:solidFill>
                            <a:srgbClr val="002060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 Facility </a:t>
                      </a:r>
                    </a:p>
                    <a:p>
                      <a:pPr lvl="0" algn="ctr"/>
                      <a:r>
                        <a:rPr lang="en-US" sz="1800" b="0" kern="1200" dirty="0">
                          <a:solidFill>
                            <a:srgbClr val="002060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Safety Inspection Reports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7000602"/>
                  </a:ext>
                </a:extLst>
              </a:tr>
              <a:tr h="523235">
                <a:tc>
                  <a:txBody>
                    <a:bodyPr/>
                    <a:lstStyle/>
                    <a:p>
                      <a:pPr lvl="0" algn="ctr"/>
                      <a:r>
                        <a:rPr lang="en-US" sz="1800" b="0" kern="1200" dirty="0">
                          <a:solidFill>
                            <a:srgbClr val="002060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Accident/Incident Weekly Reporting</a:t>
                      </a:r>
                    </a:p>
                  </a:txBody>
                  <a:tcPr marL="68580" marR="68580" marT="34290" marB="34290" anchor="ctr">
                    <a:solidFill>
                      <a:srgbClr val="FFFFFF">
                        <a:alpha val="6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301917"/>
                  </a:ext>
                </a:extLst>
              </a:tr>
              <a:tr h="787264">
                <a:tc>
                  <a:txBody>
                    <a:bodyPr/>
                    <a:lstStyle/>
                    <a:p>
                      <a:pPr lvl="0" algn="ctr"/>
                      <a:r>
                        <a:rPr lang="en-US" sz="1800" b="0" kern="1200" dirty="0">
                          <a:solidFill>
                            <a:srgbClr val="002060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Environmental Audit Reports 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8494232"/>
                  </a:ext>
                </a:extLst>
              </a:tr>
              <a:tr h="523235">
                <a:tc>
                  <a:txBody>
                    <a:bodyPr/>
                    <a:lstStyle/>
                    <a:p>
                      <a:pPr lvl="0" algn="ctr"/>
                      <a:r>
                        <a:rPr lang="en-US" sz="1800" b="0" kern="1200" dirty="0">
                          <a:solidFill>
                            <a:srgbClr val="002060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Safety Educational Materials </a:t>
                      </a:r>
                    </a:p>
                    <a:p>
                      <a:pPr lvl="0" algn="ctr"/>
                      <a:r>
                        <a:rPr lang="en-US" sz="1400" b="0" kern="1200" dirty="0">
                          <a:solidFill>
                            <a:srgbClr val="002060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(i.e. Toolbox Topics)</a:t>
                      </a:r>
                    </a:p>
                  </a:txBody>
                  <a:tcPr marL="68580" marR="68580" marT="34290" marB="34290" anchor="ctr">
                    <a:solidFill>
                      <a:srgbClr val="FFFFFF">
                        <a:alpha val="6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884441"/>
                  </a:ext>
                </a:extLst>
              </a:tr>
              <a:tr h="7872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002060"/>
                          </a:solidFill>
                          <a:latin typeface="Tw Cen MT" panose="020B0602020104020603" pitchFamily="34" charset="0"/>
                        </a:rPr>
                        <a:t>Safety Hotline Log &amp;</a:t>
                      </a:r>
                      <a:r>
                        <a:rPr lang="en-US" sz="1800" b="0" baseline="0" dirty="0">
                          <a:solidFill>
                            <a:srgbClr val="002060"/>
                          </a:solidFill>
                          <a:latin typeface="Tw Cen MT" panose="020B0602020104020603" pitchFamily="34" charset="0"/>
                        </a:rPr>
                        <a:t> Resolution</a:t>
                      </a:r>
                      <a:endParaRPr lang="en-US" sz="1800" b="0" dirty="0">
                        <a:solidFill>
                          <a:srgbClr val="002060"/>
                        </a:solidFill>
                        <a:latin typeface="Tw Cen MT" panose="020B0602020104020603" pitchFamily="34" charset="0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125522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4853457" y="1656955"/>
            <a:ext cx="3540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w Cen MT" panose="020B0602020104020603" pitchFamily="34" charset="0"/>
              </a:rPr>
              <a:t>Quality Assurance</a:t>
            </a:r>
          </a:p>
        </p:txBody>
      </p:sp>
    </p:spTree>
    <p:extLst>
      <p:ext uri="{BB962C8B-B14F-4D97-AF65-F5344CB8AC3E}">
        <p14:creationId xmlns:p14="http://schemas.microsoft.com/office/powerpoint/2010/main" val="23760418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5132</TotalTime>
  <Words>655</Words>
  <Application>Microsoft Office PowerPoint</Application>
  <PresentationFormat>On-screen Show (4:3)</PresentationFormat>
  <Paragraphs>177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Aharoni</vt:lpstr>
      <vt:lpstr>Arial</vt:lpstr>
      <vt:lpstr>Arial Rounded MT Bold</vt:lpstr>
      <vt:lpstr>Calibri</vt:lpstr>
      <vt:lpstr>Calibri Light</vt:lpstr>
      <vt:lpstr>Corbel</vt:lpstr>
      <vt:lpstr>Ebrima</vt:lpstr>
      <vt:lpstr>Eras Bold ITC</vt:lpstr>
      <vt:lpstr>Eras Light ITC</vt:lpstr>
      <vt:lpstr>Segoe Print</vt:lpstr>
      <vt:lpstr>Tw Cen MT</vt:lpstr>
      <vt:lpstr>Tw Cen MT Condensed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Tolbert, Tiffany</dc:creator>
  <cp:lastModifiedBy>Berry, Elayne</cp:lastModifiedBy>
  <cp:revision>388</cp:revision>
  <cp:lastPrinted>2017-04-18T12:57:00Z</cp:lastPrinted>
  <dcterms:created xsi:type="dcterms:W3CDTF">2016-11-28T12:40:20Z</dcterms:created>
  <dcterms:modified xsi:type="dcterms:W3CDTF">2017-05-10T18:17:42Z</dcterms:modified>
</cp:coreProperties>
</file>