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1554" y="90"/>
      </p:cViewPr>
      <p:guideLst>
        <p:guide orient="horz" pos="2160"/>
        <p:guide pos="300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03532770084179"/>
          <c:y val="0.10338649651016045"/>
          <c:w val="0.34108409376445087"/>
          <c:h val="0.785049707677647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Annually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8000000"/>
              </a:lightRig>
            </a:scene3d>
            <a:sp3d>
              <a:bevelT w="177800" h="63500"/>
            </a:sp3d>
          </c:spPr>
          <c:explosion val="13"/>
          <c:dPt>
            <c:idx val="2"/>
            <c:bubble3D val="0"/>
            <c:explosion val="11"/>
            <c:extLst>
              <c:ext xmlns:c16="http://schemas.microsoft.com/office/drawing/2014/chart" uri="{C3380CC4-5D6E-409C-BE32-E72D297353CC}">
                <c16:uniqueId val="{00000001-0D96-4331-9120-3E73B99E4D6D}"/>
              </c:ext>
            </c:extLst>
          </c:dPt>
          <c:dLbls>
            <c:dLbl>
              <c:idx val="3"/>
              <c:spPr>
                <a:scene3d>
                  <a:camera prst="orthographicFront"/>
                  <a:lightRig rig="threePt" dir="t"/>
                </a:scene3d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D96-4331-9120-3E73B99E4D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Bus Fare Box Daily Avg.</c:v>
                </c:pt>
                <c:pt idx="1">
                  <c:v>Mobility Daily Avg.</c:v>
                </c:pt>
                <c:pt idx="2">
                  <c:v>Breeze Vending Machine Daily Avg.</c:v>
                </c:pt>
                <c:pt idx="3">
                  <c:v>Parking Daily Avg.</c:v>
                </c:pt>
              </c:strCache>
            </c:strRef>
          </c:cat>
          <c:val>
            <c:numRef>
              <c:f>Sheet1!$B$2:$B$5</c:f>
              <c:numCache>
                <c:formatCode>_("$"* #,##0.00_);_("$"* \(#,##0.00\);_("$"* "-"??_);_(@_)</c:formatCode>
                <c:ptCount val="4"/>
                <c:pt idx="0">
                  <c:v>60700</c:v>
                </c:pt>
                <c:pt idx="1">
                  <c:v>1680</c:v>
                </c:pt>
                <c:pt idx="2">
                  <c:v>122000</c:v>
                </c:pt>
                <c:pt idx="3">
                  <c:v>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96-4331-9120-3E73B99E4D6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04E4A-B668-0F4E-AA5C-3E12C79BEDCF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EB260-044E-3842-9DC8-60BC243B3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67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30937-BF75-E44D-A710-D28EA17FC14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4F778-4FCF-0A4A-BFBB-CD531857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46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F4B8-2BC9-4CDD-B18F-F49E56067850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564E-31D3-44E7-AF1B-201FE8F2F6F2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3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984-9265-4288-A339-AC8F8A85E4CB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2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7F07-1C9B-4D76-9247-6012606A90EF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8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639F-D490-440C-BA06-301F55C44200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7435-B169-435B-B8C9-D70817273672}" type="datetime1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3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E74F-A448-402D-8F25-F5E51E69BAEB}" type="datetime1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5D07-0777-4F97-90D5-02AAE16301A8}" type="datetime1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1B2A-742C-4094-81D2-6A9943ABCDF1}" type="datetime1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3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FD2-16BA-4DF3-8893-DE47E62F61CC}" type="datetime1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3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FFAF-310B-4B55-94E8-9F0FC1DEB7A7}" type="datetime1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1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8D535-77AA-4D3A-ABE5-C05306235DC5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MAX Logo-0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" y="95405"/>
            <a:ext cx="2401991" cy="93778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1803002" y="782477"/>
            <a:ext cx="7110598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646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3105"/>
            <a:ext cx="7772400" cy="1470025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4000" b="1" i="1" dirty="0">
                <a:solidFill>
                  <a:prstClr val="white"/>
                </a:solidFill>
                <a:latin typeface="Arial"/>
                <a:ea typeface="+mn-ea"/>
                <a:cs typeface="Arial"/>
              </a:rPr>
              <a:t>MARTA Revenue Operations</a:t>
            </a:r>
            <a:br>
              <a:rPr lang="en-US" sz="3600" b="1" i="1" dirty="0">
                <a:solidFill>
                  <a:prstClr val="white"/>
                </a:solidFill>
                <a:latin typeface="Arial"/>
                <a:ea typeface="+mn-ea"/>
                <a:cs typeface="Arial"/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2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11" y="1010156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The Office of Revenue Operations</a:t>
            </a:r>
            <a:endParaRPr lang="en-US" sz="40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947696" y="1033189"/>
            <a:ext cx="38858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131242" y="1033189"/>
            <a:ext cx="44996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43419"/>
            <a:ext cx="4038600" cy="283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4324" y="2391793"/>
            <a:ext cx="338102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>
                    <a:tint val="75000"/>
                  </a:prstClr>
                </a:solidFill>
              </a:rPr>
              <a:t>Garnett Overview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>
                    <a:tint val="75000"/>
                  </a:prstClr>
                </a:solidFill>
              </a:rPr>
              <a:t>Responsibilities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>
                    <a:tint val="75000"/>
                  </a:prstClr>
                </a:solidFill>
              </a:rPr>
              <a:t>Security Measures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>
                    <a:tint val="75000"/>
                  </a:prstClr>
                </a:solidFill>
              </a:rPr>
              <a:t>Cubic Contract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698B-321A-0340-9C10-11FFEA0AE9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1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2400" y="1960871"/>
            <a:ext cx="4724400" cy="3416785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4947696" y="1033189"/>
            <a:ext cx="38858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131242" y="1033189"/>
            <a:ext cx="44996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225" y="706051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prstClr val="white"/>
                </a:solidFill>
              </a:rPr>
              <a:t>Branches of Revenue Operations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5696" y="1960871"/>
            <a:ext cx="4572000" cy="39333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rPr>
              <a:t>Revenue Administration</a:t>
            </a:r>
          </a:p>
          <a:p>
            <a:pPr marL="171450" lvl="0" indent="-1714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rPr>
              <a:t>Maintenance Oversight</a:t>
            </a:r>
          </a:p>
          <a:p>
            <a:pPr marL="171450" lvl="0" indent="-1714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rPr>
              <a:t>Revenue Collection</a:t>
            </a:r>
          </a:p>
          <a:p>
            <a:pPr marL="171450" lvl="0" indent="-1714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rPr>
              <a:t>Revenue Processing</a:t>
            </a:r>
          </a:p>
          <a:p>
            <a:pPr marL="171450" lvl="0" indent="-1714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rPr>
              <a:t>Media Encoding</a:t>
            </a:r>
          </a:p>
          <a:p>
            <a:pPr marL="171450" lvl="0" indent="-1714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rPr>
              <a:t>Media Sales</a:t>
            </a:r>
          </a:p>
          <a:p>
            <a:pPr marL="171450" lvl="0" indent="-1714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rPr>
              <a:t>Revenue Settlement/Clearinghouse</a:t>
            </a:r>
          </a:p>
          <a:p>
            <a:pPr marL="171450" lvl="0" indent="-1714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rPr>
              <a:t>Ride Stores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698B-321A-0340-9C10-11FFEA0AE9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7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4202" y="1018004"/>
            <a:ext cx="8229600" cy="78821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prstClr val="white"/>
                </a:solidFill>
              </a:rPr>
              <a:t>AFC Equipment and Applications</a:t>
            </a:r>
            <a:endParaRPr lang="en-US" sz="32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4" name="Picture 9" descr="http://xpressga.com/wp-content/uploads/2016/01/Customer-Breeze-Card_new20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91" y="1806222"/>
            <a:ext cx="4244621" cy="25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0044" y="4614753"/>
            <a:ext cx="5554134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>
                    <a:tint val="75000"/>
                  </a:prstClr>
                </a:solidFill>
              </a:rPr>
              <a:t>Automated Fare Collection system (AFC)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>
                    <a:tint val="75000"/>
                  </a:prstClr>
                </a:solidFill>
              </a:rPr>
              <a:t>Equipment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>
                    <a:tint val="75000"/>
                  </a:prstClr>
                </a:solidFill>
              </a:rPr>
              <a:t>AFC Reporting systems</a:t>
            </a:r>
          </a:p>
        </p:txBody>
      </p:sp>
    </p:spTree>
    <p:extLst>
      <p:ext uri="{BB962C8B-B14F-4D97-AF65-F5344CB8AC3E}">
        <p14:creationId xmlns:p14="http://schemas.microsoft.com/office/powerpoint/2010/main" val="301533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1624" y="1016000"/>
            <a:ext cx="8229600" cy="88053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prstClr val="white"/>
                </a:solidFill>
              </a:rPr>
              <a:t>Garnett Cash Handling Overview</a:t>
            </a:r>
            <a:endParaRPr lang="en-US" sz="32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4" name="Picture 7" descr="IMG_235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6" r="28009"/>
          <a:stretch>
            <a:fillRect/>
          </a:stretch>
        </p:blipFill>
        <p:spPr bwMode="auto">
          <a:xfrm>
            <a:off x="1346135" y="2056772"/>
            <a:ext cx="1706039" cy="1758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174" y="2056609"/>
            <a:ext cx="1621677" cy="3517697"/>
          </a:xfrm>
          <a:prstGeom prst="rect">
            <a:avLst/>
          </a:prstGeom>
        </p:spPr>
      </p:pic>
      <p:pic>
        <p:nvPicPr>
          <p:cNvPr id="8" name="Picture 6" descr="IMG_3240 alter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12265" r="11169" b="24445"/>
          <a:stretch>
            <a:fillRect/>
          </a:stretch>
        </p:blipFill>
        <p:spPr bwMode="auto">
          <a:xfrm>
            <a:off x="4673851" y="2068073"/>
            <a:ext cx="1515903" cy="1747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rloomis\AppData\Local\Microsoft\Windows\Temporary Internet Files\Content.Outlook\RDJLSWF1\20160329_140128_resiz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54" y="2068073"/>
            <a:ext cx="1515903" cy="1747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2174" y="4343659"/>
            <a:ext cx="45720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>
                    <a:tint val="75000"/>
                  </a:prstClr>
                </a:solidFill>
              </a:rPr>
              <a:t>Staffing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>
                    <a:tint val="75000"/>
                  </a:prstClr>
                </a:solidFill>
              </a:rPr>
              <a:t>Facilities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>
                    <a:tint val="75000"/>
                  </a:prstClr>
                </a:solidFill>
              </a:rPr>
              <a:t>Revenue Serviced</a:t>
            </a:r>
          </a:p>
        </p:txBody>
      </p:sp>
    </p:spTree>
    <p:extLst>
      <p:ext uri="{BB962C8B-B14F-4D97-AF65-F5344CB8AC3E}">
        <p14:creationId xmlns:p14="http://schemas.microsoft.com/office/powerpoint/2010/main" val="300955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698B-321A-0340-9C10-11FFEA0AE9F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777868"/>
              </p:ext>
            </p:extLst>
          </p:nvPr>
        </p:nvGraphicFramePr>
        <p:xfrm>
          <a:off x="282222" y="1869324"/>
          <a:ext cx="8737599" cy="310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236133" y="1041331"/>
            <a:ext cx="6716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ea typeface="+mj-ea"/>
                <a:cs typeface="+mj-cs"/>
              </a:rPr>
              <a:t>Revenue Statistics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81022" y="50891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Daily Average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Annually Average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Other Revenue </a:t>
            </a:r>
          </a:p>
        </p:txBody>
      </p:sp>
    </p:spTree>
    <p:extLst>
      <p:ext uri="{BB962C8B-B14F-4D97-AF65-F5344CB8AC3E}">
        <p14:creationId xmlns:p14="http://schemas.microsoft.com/office/powerpoint/2010/main" val="354222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698B-321A-0340-9C10-11FFEA0AE9F5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71" y="1962111"/>
            <a:ext cx="5346655" cy="5462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73867" y="1065634"/>
            <a:ext cx="3979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ea typeface="+mj-ea"/>
                <a:cs typeface="+mj-cs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0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75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MARTA Revenue Operations </vt:lpstr>
      <vt:lpstr>The Office of Revenue Operations</vt:lpstr>
      <vt:lpstr>Branches of Revenue Operations</vt:lpstr>
      <vt:lpstr>AFC Equipment and Applications</vt:lpstr>
      <vt:lpstr>Garnett Cash Handling Overview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Allen.</dc:creator>
  <cp:lastModifiedBy>Moton, Andrae</cp:lastModifiedBy>
  <cp:revision>15</cp:revision>
  <dcterms:created xsi:type="dcterms:W3CDTF">2014-05-29T14:51:39Z</dcterms:created>
  <dcterms:modified xsi:type="dcterms:W3CDTF">2017-05-11T13:02:15Z</dcterms:modified>
</cp:coreProperties>
</file>