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28"/>
  </p:notesMasterIdLst>
  <p:handoutMasterIdLst>
    <p:handoutMasterId r:id="rId29"/>
  </p:handoutMasterIdLst>
  <p:sldIdLst>
    <p:sldId id="286" r:id="rId5"/>
    <p:sldId id="41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386" r:id="rId15"/>
    <p:sldId id="413" r:id="rId16"/>
    <p:sldId id="411" r:id="rId17"/>
    <p:sldId id="391" r:id="rId18"/>
    <p:sldId id="387" r:id="rId19"/>
    <p:sldId id="376" r:id="rId20"/>
    <p:sldId id="379" r:id="rId21"/>
    <p:sldId id="381" r:id="rId22"/>
    <p:sldId id="380" r:id="rId23"/>
    <p:sldId id="382" r:id="rId24"/>
    <p:sldId id="383" r:id="rId25"/>
    <p:sldId id="392" r:id="rId26"/>
    <p:sldId id="402" r:id="rId27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17">
          <p15:clr>
            <a:srgbClr val="A4A3A4"/>
          </p15:clr>
        </p15:guide>
        <p15:guide id="2" pos="2870">
          <p15:clr>
            <a:srgbClr val="A4A3A4"/>
          </p15:clr>
        </p15:guide>
        <p15:guide id="3" orient="horz" pos="4192">
          <p15:clr>
            <a:srgbClr val="A4A3A4"/>
          </p15:clr>
        </p15:guide>
        <p15:guide id="4" pos="2801">
          <p15:clr>
            <a:srgbClr val="A4A3A4"/>
          </p15:clr>
        </p15:guide>
        <p15:guide id="5" orient="horz" pos="4319">
          <p15:clr>
            <a:srgbClr val="A4A3A4"/>
          </p15:clr>
        </p15:guide>
        <p15:guide id="6" pos="5759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4" userDrawn="1">
          <p15:clr>
            <a:srgbClr val="A4A3A4"/>
          </p15:clr>
        </p15:guide>
        <p15:guide id="2" pos="2129" userDrawn="1">
          <p15:clr>
            <a:srgbClr val="A4A3A4"/>
          </p15:clr>
        </p15:guide>
        <p15:guide id="3" orient="horz" pos="2975" userDrawn="1">
          <p15:clr>
            <a:srgbClr val="A4A3A4"/>
          </p15:clr>
        </p15:guide>
        <p15:guide id="4" pos="2120" userDrawn="1">
          <p15:clr>
            <a:srgbClr val="A4A3A4"/>
          </p15:clr>
        </p15:guide>
        <p15:guide id="5" orient="horz" pos="3008" userDrawn="1">
          <p15:clr>
            <a:srgbClr val="A4A3A4"/>
          </p15:clr>
        </p15:guide>
        <p15:guide id="6" orient="horz" pos="2979" userDrawn="1">
          <p15:clr>
            <a:srgbClr val="A4A3A4"/>
          </p15:clr>
        </p15:guide>
        <p15:guide id="7" pos="2180" userDrawn="1">
          <p15:clr>
            <a:srgbClr val="A4A3A4"/>
          </p15:clr>
        </p15:guide>
        <p15:guide id="8" pos="2171" userDrawn="1">
          <p15:clr>
            <a:srgbClr val="A4A3A4"/>
          </p15:clr>
        </p15:guide>
        <p15:guide id="9" orient="horz" pos="298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2986" userDrawn="1">
          <p15:clr>
            <a:srgbClr val="A4A3A4"/>
          </p15:clr>
        </p15:guide>
        <p15:guide id="12" orient="horz" pos="2958" userDrawn="1">
          <p15:clr>
            <a:srgbClr val="A4A3A4"/>
          </p15:clr>
        </p15:guide>
        <p15:guide id="13" pos="2127" userDrawn="1">
          <p15:clr>
            <a:srgbClr val="A4A3A4"/>
          </p15:clr>
        </p15:guide>
        <p15:guide id="14" pos="2118" userDrawn="1">
          <p15:clr>
            <a:srgbClr val="A4A3A4"/>
          </p15:clr>
        </p15:guide>
        <p15:guide id="15" pos="2178" userDrawn="1">
          <p15:clr>
            <a:srgbClr val="A4A3A4"/>
          </p15:clr>
        </p15:guide>
        <p15:guide id="16" pos="2169" userDrawn="1">
          <p15:clr>
            <a:srgbClr val="A4A3A4"/>
          </p15:clr>
        </p15:guide>
        <p15:guide id="17" orient="horz" pos="3027" userDrawn="1">
          <p15:clr>
            <a:srgbClr val="A4A3A4"/>
          </p15:clr>
        </p15:guide>
        <p15:guide id="18" orient="horz" pos="2997" userDrawn="1">
          <p15:clr>
            <a:srgbClr val="A4A3A4"/>
          </p15:clr>
        </p15:guide>
        <p15:guide id="19" orient="horz" pos="3031" userDrawn="1">
          <p15:clr>
            <a:srgbClr val="A4A3A4"/>
          </p15:clr>
        </p15:guide>
        <p15:guide id="20" orient="horz" pos="3002" userDrawn="1">
          <p15:clr>
            <a:srgbClr val="A4A3A4"/>
          </p15:clr>
        </p15:guide>
        <p15:guide id="21" orient="horz" pos="3006" userDrawn="1">
          <p15:clr>
            <a:srgbClr val="A4A3A4"/>
          </p15:clr>
        </p15:guide>
        <p15:guide id="22" orient="horz" pos="2977" userDrawn="1">
          <p15:clr>
            <a:srgbClr val="A4A3A4"/>
          </p15:clr>
        </p15:guide>
        <p15:guide id="23" orient="horz" pos="3010" userDrawn="1">
          <p15:clr>
            <a:srgbClr val="A4A3A4"/>
          </p15:clr>
        </p15:guide>
        <p15:guide id="24" orient="horz" pos="2981" userDrawn="1">
          <p15:clr>
            <a:srgbClr val="A4A3A4"/>
          </p15:clr>
        </p15:guide>
        <p15:guide id="25" pos="2133" userDrawn="1">
          <p15:clr>
            <a:srgbClr val="A4A3A4"/>
          </p15:clr>
        </p15:guide>
        <p15:guide id="26" pos="2124" userDrawn="1">
          <p15:clr>
            <a:srgbClr val="A4A3A4"/>
          </p15:clr>
        </p15:guide>
        <p15:guide id="27" pos="2184" userDrawn="1">
          <p15:clr>
            <a:srgbClr val="A4A3A4"/>
          </p15:clr>
        </p15:guide>
        <p15:guide id="28" pos="2175" userDrawn="1">
          <p15:clr>
            <a:srgbClr val="A4A3A4"/>
          </p15:clr>
        </p15:guide>
        <p15:guide id="29" pos="2131" userDrawn="1">
          <p15:clr>
            <a:srgbClr val="A4A3A4"/>
          </p15:clr>
        </p15:guide>
        <p15:guide id="30" pos="2122" userDrawn="1">
          <p15:clr>
            <a:srgbClr val="A4A3A4"/>
          </p15:clr>
        </p15:guide>
        <p15:guide id="31" pos="2182" userDrawn="1">
          <p15:clr>
            <a:srgbClr val="A4A3A4"/>
          </p15:clr>
        </p15:guide>
        <p15:guide id="32" pos="2173" userDrawn="1">
          <p15:clr>
            <a:srgbClr val="A4A3A4"/>
          </p15:clr>
        </p15:guide>
        <p15:guide id="33" orient="horz" pos="2952" userDrawn="1">
          <p15:clr>
            <a:srgbClr val="A4A3A4"/>
          </p15:clr>
        </p15:guide>
        <p15:guide id="34" orient="horz" pos="2922" userDrawn="1">
          <p15:clr>
            <a:srgbClr val="A4A3A4"/>
          </p15:clr>
        </p15:guide>
        <p15:guide id="35" orient="horz" pos="2956" userDrawn="1">
          <p15:clr>
            <a:srgbClr val="A4A3A4"/>
          </p15:clr>
        </p15:guide>
        <p15:guide id="36" orient="horz" pos="2926" userDrawn="1">
          <p15:clr>
            <a:srgbClr val="A4A3A4"/>
          </p15:clr>
        </p15:guide>
        <p15:guide id="37" orient="horz" pos="2930" userDrawn="1">
          <p15:clr>
            <a:srgbClr val="A4A3A4"/>
          </p15:clr>
        </p15:guide>
        <p15:guide id="38" orient="horz" pos="2901" userDrawn="1">
          <p15:clr>
            <a:srgbClr val="A4A3A4"/>
          </p15:clr>
        </p15:guide>
        <p15:guide id="39" orient="horz" pos="2934" userDrawn="1">
          <p15:clr>
            <a:srgbClr val="A4A3A4"/>
          </p15:clr>
        </p15:guide>
        <p15:guide id="40" orient="horz" pos="2905" userDrawn="1">
          <p15:clr>
            <a:srgbClr val="A4A3A4"/>
          </p15:clr>
        </p15:guide>
        <p15:guide id="41" orient="horz" pos="2946" userDrawn="1">
          <p15:clr>
            <a:srgbClr val="A4A3A4"/>
          </p15:clr>
        </p15:guide>
        <p15:guide id="42" orient="horz" pos="2950" userDrawn="1">
          <p15:clr>
            <a:srgbClr val="A4A3A4"/>
          </p15:clr>
        </p15:guide>
        <p15:guide id="43" orient="horz" pos="2924" userDrawn="1">
          <p15:clr>
            <a:srgbClr val="A4A3A4"/>
          </p15:clr>
        </p15:guide>
        <p15:guide id="44" orient="horz" pos="2928" userDrawn="1">
          <p15:clr>
            <a:srgbClr val="A4A3A4"/>
          </p15:clr>
        </p15:guide>
        <p15:guide id="45" pos="2116" userDrawn="1">
          <p15:clr>
            <a:srgbClr val="A4A3A4"/>
          </p15:clr>
        </p15:guide>
        <p15:guide id="46" pos="2107" userDrawn="1">
          <p15:clr>
            <a:srgbClr val="A4A3A4"/>
          </p15:clr>
        </p15:guide>
        <p15:guide id="47" pos="2166" userDrawn="1">
          <p15:clr>
            <a:srgbClr val="A4A3A4"/>
          </p15:clr>
        </p15:guide>
        <p15:guide id="48" pos="2158" userDrawn="1">
          <p15:clr>
            <a:srgbClr val="A4A3A4"/>
          </p15:clr>
        </p15:guide>
        <p15:guide id="49" pos="2114" userDrawn="1">
          <p15:clr>
            <a:srgbClr val="A4A3A4"/>
          </p15:clr>
        </p15:guide>
        <p15:guide id="50" pos="2105" userDrawn="1">
          <p15:clr>
            <a:srgbClr val="A4A3A4"/>
          </p15:clr>
        </p15:guide>
        <p15:guide id="51" pos="2164" userDrawn="1">
          <p15:clr>
            <a:srgbClr val="A4A3A4"/>
          </p15:clr>
        </p15:guide>
        <p15:guide id="52" pos="2156" userDrawn="1">
          <p15:clr>
            <a:srgbClr val="A4A3A4"/>
          </p15:clr>
        </p15:guide>
        <p15:guide id="53" pos="2111" userDrawn="1">
          <p15:clr>
            <a:srgbClr val="A4A3A4"/>
          </p15:clr>
        </p15:guide>
        <p15:guide id="54" pos="2170" userDrawn="1">
          <p15:clr>
            <a:srgbClr val="A4A3A4"/>
          </p15:clr>
        </p15:guide>
        <p15:guide id="55" pos="2161" userDrawn="1">
          <p15:clr>
            <a:srgbClr val="A4A3A4"/>
          </p15:clr>
        </p15:guide>
        <p15:guide id="56" pos="2109" userDrawn="1">
          <p15:clr>
            <a:srgbClr val="A4A3A4"/>
          </p15:clr>
        </p15:guide>
        <p15:guide id="57" pos="2168" userDrawn="1">
          <p15:clr>
            <a:srgbClr val="A4A3A4"/>
          </p15:clr>
        </p15:guide>
        <p15:guide id="58" pos="2160" userDrawn="1">
          <p15:clr>
            <a:srgbClr val="A4A3A4"/>
          </p15:clr>
        </p15:guide>
        <p15:guide id="59" orient="horz" pos="3034" userDrawn="1">
          <p15:clr>
            <a:srgbClr val="A4A3A4"/>
          </p15:clr>
        </p15:guide>
        <p15:guide id="60" orient="horz" pos="3005" userDrawn="1">
          <p15:clr>
            <a:srgbClr val="A4A3A4"/>
          </p15:clr>
        </p15:guide>
        <p15:guide id="61" orient="horz" pos="3038" userDrawn="1">
          <p15:clr>
            <a:srgbClr val="A4A3A4"/>
          </p15:clr>
        </p15:guide>
        <p15:guide id="62" orient="horz" pos="3009" userDrawn="1">
          <p15:clr>
            <a:srgbClr val="A4A3A4"/>
          </p15:clr>
        </p15:guide>
        <p15:guide id="63" orient="horz" pos="3013" userDrawn="1">
          <p15:clr>
            <a:srgbClr val="A4A3A4"/>
          </p15:clr>
        </p15:guide>
        <p15:guide id="64" orient="horz" pos="3017" userDrawn="1">
          <p15:clr>
            <a:srgbClr val="A4A3A4"/>
          </p15:clr>
        </p15:guide>
        <p15:guide id="65" orient="horz" pos="3058" userDrawn="1">
          <p15:clr>
            <a:srgbClr val="A4A3A4"/>
          </p15:clr>
        </p15:guide>
        <p15:guide id="66" orient="horz" pos="3028" userDrawn="1">
          <p15:clr>
            <a:srgbClr val="A4A3A4"/>
          </p15:clr>
        </p15:guide>
        <p15:guide id="67" orient="horz" pos="3063" userDrawn="1">
          <p15:clr>
            <a:srgbClr val="A4A3A4"/>
          </p15:clr>
        </p15:guide>
        <p15:guide id="68" orient="horz" pos="3032" userDrawn="1">
          <p15:clr>
            <a:srgbClr val="A4A3A4"/>
          </p15:clr>
        </p15:guide>
        <p15:guide id="69" orient="horz" pos="3036" userDrawn="1">
          <p15:clr>
            <a:srgbClr val="A4A3A4"/>
          </p15:clr>
        </p15:guide>
        <p15:guide id="70" orient="horz" pos="3007" userDrawn="1">
          <p15:clr>
            <a:srgbClr val="A4A3A4"/>
          </p15:clr>
        </p15:guide>
        <p15:guide id="71" orient="horz" pos="3040" userDrawn="1">
          <p15:clr>
            <a:srgbClr val="A4A3A4"/>
          </p15:clr>
        </p15:guide>
        <p15:guide id="72" orient="horz" pos="3011" userDrawn="1">
          <p15:clr>
            <a:srgbClr val="A4A3A4"/>
          </p15:clr>
        </p15:guide>
        <p15:guide id="73" orient="horz" pos="2985" userDrawn="1">
          <p15:clr>
            <a:srgbClr val="A4A3A4"/>
          </p15:clr>
        </p15:guide>
        <p15:guide id="74" orient="horz" pos="2960" userDrawn="1">
          <p15:clr>
            <a:srgbClr val="A4A3A4"/>
          </p15:clr>
        </p15:guide>
        <p15:guide id="75" orient="horz" pos="2964" userDrawn="1">
          <p15:clr>
            <a:srgbClr val="A4A3A4"/>
          </p15:clr>
        </p15:guide>
        <p15:guide id="76" pos="2138" userDrawn="1">
          <p15:clr>
            <a:srgbClr val="A4A3A4"/>
          </p15:clr>
        </p15:guide>
        <p15:guide id="77" pos="2190" userDrawn="1">
          <p15:clr>
            <a:srgbClr val="A4A3A4"/>
          </p15:clr>
        </p15:guide>
        <p15:guide id="78" pos="2136" userDrawn="1">
          <p15:clr>
            <a:srgbClr val="A4A3A4"/>
          </p15:clr>
        </p15:guide>
        <p15:guide id="79" pos="2188" userDrawn="1">
          <p15:clr>
            <a:srgbClr val="A4A3A4"/>
          </p15:clr>
        </p15:guide>
        <p15:guide id="80" pos="2143" userDrawn="1">
          <p15:clr>
            <a:srgbClr val="A4A3A4"/>
          </p15:clr>
        </p15:guide>
        <p15:guide id="81" pos="2194" userDrawn="1">
          <p15:clr>
            <a:srgbClr val="A4A3A4"/>
          </p15:clr>
        </p15:guide>
        <p15:guide id="82" pos="2141" userDrawn="1">
          <p15:clr>
            <a:srgbClr val="A4A3A4"/>
          </p15:clr>
        </p15:guide>
        <p15:guide id="83" pos="2192" userDrawn="1">
          <p15:clr>
            <a:srgbClr val="A4A3A4"/>
          </p15:clr>
        </p15:guide>
        <p15:guide id="84" pos="2125" userDrawn="1">
          <p15:clr>
            <a:srgbClr val="A4A3A4"/>
          </p15:clr>
        </p15:guide>
        <p15:guide id="85" pos="2123" userDrawn="1">
          <p15:clr>
            <a:srgbClr val="A4A3A4"/>
          </p15:clr>
        </p15:guide>
        <p15:guide id="86" pos="2179" userDrawn="1">
          <p15:clr>
            <a:srgbClr val="A4A3A4"/>
          </p15:clr>
        </p15:guide>
        <p15:guide id="87" pos="2177" userDrawn="1">
          <p15:clr>
            <a:srgbClr val="A4A3A4"/>
          </p15:clr>
        </p15:guide>
        <p15:guide id="88" orient="horz" pos="2955" userDrawn="1">
          <p15:clr>
            <a:srgbClr val="A4A3A4"/>
          </p15:clr>
        </p15:guide>
        <p15:guide id="89" orient="horz" pos="2959" userDrawn="1">
          <p15:clr>
            <a:srgbClr val="A4A3A4"/>
          </p15:clr>
        </p15:guide>
        <p15:guide id="90" orient="horz" pos="2938" userDrawn="1">
          <p15:clr>
            <a:srgbClr val="A4A3A4"/>
          </p15:clr>
        </p15:guide>
        <p15:guide id="91" orient="horz" pos="2909" userDrawn="1">
          <p15:clr>
            <a:srgbClr val="A4A3A4"/>
          </p15:clr>
        </p15:guide>
        <p15:guide id="92" orient="horz" pos="2978" userDrawn="1">
          <p15:clr>
            <a:srgbClr val="A4A3A4"/>
          </p15:clr>
        </p15:guide>
        <p15:guide id="93" orient="horz" pos="2949" userDrawn="1">
          <p15:clr>
            <a:srgbClr val="A4A3A4"/>
          </p15:clr>
        </p15:guide>
        <p15:guide id="94" orient="horz" pos="2982" userDrawn="1">
          <p15:clr>
            <a:srgbClr val="A4A3A4"/>
          </p15:clr>
        </p15:guide>
        <p15:guide id="95" orient="horz" pos="2953" userDrawn="1">
          <p15:clr>
            <a:srgbClr val="A4A3A4"/>
          </p15:clr>
        </p15:guide>
        <p15:guide id="96" orient="horz" pos="2957" userDrawn="1">
          <p15:clr>
            <a:srgbClr val="A4A3A4"/>
          </p15:clr>
        </p15:guide>
        <p15:guide id="97" orient="horz" pos="2961" userDrawn="1">
          <p15:clr>
            <a:srgbClr val="A4A3A4"/>
          </p15:clr>
        </p15:guide>
        <p15:guide id="98" orient="horz" pos="2932" userDrawn="1">
          <p15:clr>
            <a:srgbClr val="A4A3A4"/>
          </p15:clr>
        </p15:guide>
        <p15:guide id="99" orient="horz" pos="2903" userDrawn="1">
          <p15:clr>
            <a:srgbClr val="A4A3A4"/>
          </p15:clr>
        </p15:guide>
        <p15:guide id="100" orient="horz" pos="2874" userDrawn="1">
          <p15:clr>
            <a:srgbClr val="A4A3A4"/>
          </p15:clr>
        </p15:guide>
        <p15:guide id="101" orient="horz" pos="2907" userDrawn="1">
          <p15:clr>
            <a:srgbClr val="A4A3A4"/>
          </p15:clr>
        </p15:guide>
        <p15:guide id="102" orient="horz" pos="2879" userDrawn="1">
          <p15:clr>
            <a:srgbClr val="A4A3A4"/>
          </p15:clr>
        </p15:guide>
        <p15:guide id="103" orient="horz" pos="2882" userDrawn="1">
          <p15:clr>
            <a:srgbClr val="A4A3A4"/>
          </p15:clr>
        </p15:guide>
        <p15:guide id="104" orient="horz" pos="2853" userDrawn="1">
          <p15:clr>
            <a:srgbClr val="A4A3A4"/>
          </p15:clr>
        </p15:guide>
        <p15:guide id="105" orient="horz" pos="2886" userDrawn="1">
          <p15:clr>
            <a:srgbClr val="A4A3A4"/>
          </p15:clr>
        </p15:guide>
        <p15:guide id="106" orient="horz" pos="2857" userDrawn="1">
          <p15:clr>
            <a:srgbClr val="A4A3A4"/>
          </p15:clr>
        </p15:guide>
        <p15:guide id="107" orient="horz" pos="2897" userDrawn="1">
          <p15:clr>
            <a:srgbClr val="A4A3A4"/>
          </p15:clr>
        </p15:guide>
        <p15:guide id="108" orient="horz" pos="2876" userDrawn="1">
          <p15:clr>
            <a:srgbClr val="A4A3A4"/>
          </p15:clr>
        </p15:guide>
        <p15:guide id="109" orient="horz" pos="2880" userDrawn="1">
          <p15:clr>
            <a:srgbClr val="A4A3A4"/>
          </p15:clr>
        </p15:guide>
        <p15:guide id="110" orient="horz" pos="2988" userDrawn="1">
          <p15:clr>
            <a:srgbClr val="A4A3A4"/>
          </p15:clr>
        </p15:guide>
        <p15:guide id="111" orient="horz" pos="2968" userDrawn="1">
          <p15:clr>
            <a:srgbClr val="A4A3A4"/>
          </p15:clr>
        </p15:guide>
        <p15:guide id="112" orient="horz" pos="3012" userDrawn="1">
          <p15:clr>
            <a:srgbClr val="A4A3A4"/>
          </p15:clr>
        </p15:guide>
        <p15:guide id="113" orient="horz" pos="2990" userDrawn="1">
          <p15:clr>
            <a:srgbClr val="A4A3A4"/>
          </p15:clr>
        </p15:guide>
        <p15:guide id="114" orient="horz" pos="2962" userDrawn="1">
          <p15:clr>
            <a:srgbClr val="A4A3A4"/>
          </p15:clr>
        </p15:guide>
        <p15:guide id="115" orient="horz" pos="2936" userDrawn="1">
          <p15:clr>
            <a:srgbClr val="A4A3A4"/>
          </p15:clr>
        </p15:guide>
        <p15:guide id="116" orient="horz" pos="2911" userDrawn="1">
          <p15:clr>
            <a:srgbClr val="A4A3A4"/>
          </p15:clr>
        </p15:guide>
        <p15:guide id="117" orient="horz" pos="2915" userDrawn="1">
          <p15:clr>
            <a:srgbClr val="A4A3A4"/>
          </p15:clr>
        </p15:guide>
        <p15:guide id="118" pos="2167" userDrawn="1">
          <p15:clr>
            <a:srgbClr val="A4A3A4"/>
          </p15:clr>
        </p15:guide>
        <p15:guide id="119" pos="2219" userDrawn="1">
          <p15:clr>
            <a:srgbClr val="A4A3A4"/>
          </p15:clr>
        </p15:guide>
        <p15:guide id="120" pos="2210" userDrawn="1">
          <p15:clr>
            <a:srgbClr val="A4A3A4"/>
          </p15:clr>
        </p15:guide>
        <p15:guide id="121" pos="2165" userDrawn="1">
          <p15:clr>
            <a:srgbClr val="A4A3A4"/>
          </p15:clr>
        </p15:guide>
        <p15:guide id="122" pos="2217" userDrawn="1">
          <p15:clr>
            <a:srgbClr val="A4A3A4"/>
          </p15:clr>
        </p15:guide>
        <p15:guide id="123" pos="2208" userDrawn="1">
          <p15:clr>
            <a:srgbClr val="A4A3A4"/>
          </p15:clr>
        </p15:guide>
        <p15:guide id="124" pos="2162" userDrawn="1">
          <p15:clr>
            <a:srgbClr val="A4A3A4"/>
          </p15:clr>
        </p15:guide>
        <p15:guide id="125" pos="2223" userDrawn="1">
          <p15:clr>
            <a:srgbClr val="A4A3A4"/>
          </p15:clr>
        </p15:guide>
        <p15:guide id="126" pos="2214" userDrawn="1">
          <p15:clr>
            <a:srgbClr val="A4A3A4"/>
          </p15:clr>
        </p15:guide>
        <p15:guide id="127" pos="2221" userDrawn="1">
          <p15:clr>
            <a:srgbClr val="A4A3A4"/>
          </p15:clr>
        </p15:guide>
        <p15:guide id="128" pos="2212" userDrawn="1">
          <p15:clr>
            <a:srgbClr val="A4A3A4"/>
          </p15:clr>
        </p15:guide>
        <p15:guide id="129" pos="2154" userDrawn="1">
          <p15:clr>
            <a:srgbClr val="A4A3A4"/>
          </p15:clr>
        </p15:guide>
        <p15:guide id="130" pos="2145" userDrawn="1">
          <p15:clr>
            <a:srgbClr val="A4A3A4"/>
          </p15:clr>
        </p15:guide>
        <p15:guide id="131" pos="2205" userDrawn="1">
          <p15:clr>
            <a:srgbClr val="A4A3A4"/>
          </p15:clr>
        </p15:guide>
        <p15:guide id="132" pos="2197" userDrawn="1">
          <p15:clr>
            <a:srgbClr val="A4A3A4"/>
          </p15:clr>
        </p15:guide>
        <p15:guide id="133" pos="2152" userDrawn="1">
          <p15:clr>
            <a:srgbClr val="A4A3A4"/>
          </p15:clr>
        </p15:guide>
        <p15:guide id="134" pos="2203" userDrawn="1">
          <p15:clr>
            <a:srgbClr val="A4A3A4"/>
          </p15:clr>
        </p15:guide>
        <p15:guide id="135" pos="2195" userDrawn="1">
          <p15:clr>
            <a:srgbClr val="A4A3A4"/>
          </p15:clr>
        </p15:guide>
        <p15:guide id="136" pos="2149" userDrawn="1">
          <p15:clr>
            <a:srgbClr val="A4A3A4"/>
          </p15:clr>
        </p15:guide>
        <p15:guide id="137" pos="2209" userDrawn="1">
          <p15:clr>
            <a:srgbClr val="A4A3A4"/>
          </p15:clr>
        </p15:guide>
        <p15:guide id="138" pos="2200" userDrawn="1">
          <p15:clr>
            <a:srgbClr val="A4A3A4"/>
          </p15:clr>
        </p15:guide>
        <p15:guide id="139" pos="2147" userDrawn="1">
          <p15:clr>
            <a:srgbClr val="A4A3A4"/>
          </p15:clr>
        </p15:guide>
        <p15:guide id="140" pos="2207" userDrawn="1">
          <p15:clr>
            <a:srgbClr val="A4A3A4"/>
          </p15:clr>
        </p15:guide>
        <p15:guide id="141" pos="2199" userDrawn="1">
          <p15:clr>
            <a:srgbClr val="A4A3A4"/>
          </p15:clr>
        </p15:guide>
        <p15:guide id="142" pos="2176" userDrawn="1">
          <p15:clr>
            <a:srgbClr val="A4A3A4"/>
          </p15:clr>
        </p15:guide>
        <p15:guide id="143" pos="2228" userDrawn="1">
          <p15:clr>
            <a:srgbClr val="A4A3A4"/>
          </p15:clr>
        </p15:guide>
        <p15:guide id="144" pos="2174" userDrawn="1">
          <p15:clr>
            <a:srgbClr val="A4A3A4"/>
          </p15:clr>
        </p15:guide>
        <p15:guide id="145" pos="2226" userDrawn="1">
          <p15:clr>
            <a:srgbClr val="A4A3A4"/>
          </p15:clr>
        </p15:guide>
        <p15:guide id="146" pos="2233" userDrawn="1">
          <p15:clr>
            <a:srgbClr val="A4A3A4"/>
          </p15:clr>
        </p15:guide>
        <p15:guide id="147" pos="2230" userDrawn="1">
          <p15:clr>
            <a:srgbClr val="A4A3A4"/>
          </p15:clr>
        </p15:guide>
        <p15:guide id="148" pos="2163" userDrawn="1">
          <p15:clr>
            <a:srgbClr val="A4A3A4"/>
          </p15:clr>
        </p15:guide>
        <p15:guide id="149" pos="2218" userDrawn="1">
          <p15:clr>
            <a:srgbClr val="A4A3A4"/>
          </p15:clr>
        </p15:guide>
        <p15:guide id="150" pos="22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mmer, Benjamin" initials="L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42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666" y="139"/>
      </p:cViewPr>
      <p:guideLst>
        <p:guide orient="horz" pos="1917"/>
        <p:guide pos="2870"/>
        <p:guide orient="horz" pos="4192"/>
        <p:guide pos="2801"/>
        <p:guide orient="horz" pos="4319"/>
        <p:guide pos="575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274"/>
    </p:cViewPr>
  </p:sorterViewPr>
  <p:notesViewPr>
    <p:cSldViewPr snapToGrid="0" snapToObjects="1">
      <p:cViewPr varScale="1">
        <p:scale>
          <a:sx n="61" d="100"/>
          <a:sy n="61" d="100"/>
        </p:scale>
        <p:origin x="3216" y="48"/>
      </p:cViewPr>
      <p:guideLst>
        <p:guide orient="horz" pos="3004"/>
        <p:guide pos="2129"/>
        <p:guide orient="horz" pos="2975"/>
        <p:guide pos="2120"/>
        <p:guide orient="horz" pos="3008"/>
        <p:guide orient="horz" pos="2979"/>
        <p:guide pos="2180"/>
        <p:guide pos="2171"/>
        <p:guide orient="horz" pos="2983"/>
        <p:guide orient="horz" pos="2954"/>
        <p:guide orient="horz" pos="2986"/>
        <p:guide orient="horz" pos="2958"/>
        <p:guide pos="2127"/>
        <p:guide pos="2118"/>
        <p:guide pos="2178"/>
        <p:guide pos="2169"/>
        <p:guide orient="horz" pos="3027"/>
        <p:guide orient="horz" pos="2997"/>
        <p:guide orient="horz" pos="3031"/>
        <p:guide orient="horz" pos="3002"/>
        <p:guide orient="horz" pos="3006"/>
        <p:guide orient="horz" pos="2977"/>
        <p:guide orient="horz" pos="3010"/>
        <p:guide orient="horz" pos="2981"/>
        <p:guide pos="2133"/>
        <p:guide pos="2124"/>
        <p:guide pos="2184"/>
        <p:guide pos="2175"/>
        <p:guide pos="2131"/>
        <p:guide pos="2122"/>
        <p:guide pos="2182"/>
        <p:guide pos="2173"/>
        <p:guide orient="horz" pos="2952"/>
        <p:guide orient="horz" pos="2922"/>
        <p:guide orient="horz" pos="2956"/>
        <p:guide orient="horz" pos="2926"/>
        <p:guide orient="horz" pos="2930"/>
        <p:guide orient="horz" pos="2901"/>
        <p:guide orient="horz" pos="2934"/>
        <p:guide orient="horz" pos="2905"/>
        <p:guide orient="horz" pos="2946"/>
        <p:guide orient="horz" pos="2950"/>
        <p:guide orient="horz" pos="2924"/>
        <p:guide orient="horz" pos="2928"/>
        <p:guide pos="2116"/>
        <p:guide pos="2107"/>
        <p:guide pos="2166"/>
        <p:guide pos="2158"/>
        <p:guide pos="2114"/>
        <p:guide pos="2105"/>
        <p:guide pos="2164"/>
        <p:guide pos="2156"/>
        <p:guide pos="2111"/>
        <p:guide pos="2170"/>
        <p:guide pos="2161"/>
        <p:guide pos="2109"/>
        <p:guide pos="2168"/>
        <p:guide pos="2160"/>
        <p:guide orient="horz" pos="3034"/>
        <p:guide orient="horz" pos="3005"/>
        <p:guide orient="horz" pos="3038"/>
        <p:guide orient="horz" pos="3009"/>
        <p:guide orient="horz" pos="3013"/>
        <p:guide orient="horz" pos="3017"/>
        <p:guide orient="horz" pos="3058"/>
        <p:guide orient="horz" pos="3028"/>
        <p:guide orient="horz" pos="3063"/>
        <p:guide orient="horz" pos="3032"/>
        <p:guide orient="horz" pos="3036"/>
        <p:guide orient="horz" pos="3007"/>
        <p:guide orient="horz" pos="3040"/>
        <p:guide orient="horz" pos="3011"/>
        <p:guide orient="horz" pos="2985"/>
        <p:guide orient="horz" pos="2960"/>
        <p:guide orient="horz" pos="2964"/>
        <p:guide pos="2138"/>
        <p:guide pos="2190"/>
        <p:guide pos="2136"/>
        <p:guide pos="2188"/>
        <p:guide pos="2143"/>
        <p:guide pos="2194"/>
        <p:guide pos="2141"/>
        <p:guide pos="2192"/>
        <p:guide pos="2125"/>
        <p:guide pos="2123"/>
        <p:guide pos="2179"/>
        <p:guide pos="2177"/>
        <p:guide orient="horz" pos="2955"/>
        <p:guide orient="horz" pos="2959"/>
        <p:guide orient="horz" pos="2938"/>
        <p:guide orient="horz" pos="2909"/>
        <p:guide orient="horz" pos="2978"/>
        <p:guide orient="horz" pos="2949"/>
        <p:guide orient="horz" pos="2982"/>
        <p:guide orient="horz" pos="2953"/>
        <p:guide orient="horz" pos="2957"/>
        <p:guide orient="horz" pos="2961"/>
        <p:guide orient="horz" pos="2932"/>
        <p:guide orient="horz" pos="2903"/>
        <p:guide orient="horz" pos="2874"/>
        <p:guide orient="horz" pos="2907"/>
        <p:guide orient="horz" pos="2879"/>
        <p:guide orient="horz" pos="2882"/>
        <p:guide orient="horz" pos="2853"/>
        <p:guide orient="horz" pos="2886"/>
        <p:guide orient="horz" pos="2857"/>
        <p:guide orient="horz" pos="2897"/>
        <p:guide orient="horz" pos="2876"/>
        <p:guide orient="horz" pos="2880"/>
        <p:guide orient="horz" pos="2988"/>
        <p:guide orient="horz" pos="2968"/>
        <p:guide orient="horz" pos="3012"/>
        <p:guide orient="horz" pos="2990"/>
        <p:guide orient="horz" pos="2962"/>
        <p:guide orient="horz" pos="2936"/>
        <p:guide orient="horz" pos="2911"/>
        <p:guide orient="horz" pos="2915"/>
        <p:guide pos="2167"/>
        <p:guide pos="2219"/>
        <p:guide pos="2210"/>
        <p:guide pos="2165"/>
        <p:guide pos="2217"/>
        <p:guide pos="2208"/>
        <p:guide pos="2162"/>
        <p:guide pos="2223"/>
        <p:guide pos="2214"/>
        <p:guide pos="2221"/>
        <p:guide pos="2212"/>
        <p:guide pos="2154"/>
        <p:guide pos="2145"/>
        <p:guide pos="2205"/>
        <p:guide pos="2197"/>
        <p:guide pos="2152"/>
        <p:guide pos="2203"/>
        <p:guide pos="2195"/>
        <p:guide pos="2149"/>
        <p:guide pos="2209"/>
        <p:guide pos="2200"/>
        <p:guide pos="2147"/>
        <p:guide pos="2207"/>
        <p:guide pos="2199"/>
        <p:guide pos="2176"/>
        <p:guide pos="2228"/>
        <p:guide pos="2174"/>
        <p:guide pos="2226"/>
        <p:guide pos="2233"/>
        <p:guide pos="2230"/>
        <p:guide pos="2163"/>
        <p:guide pos="2218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3037839" cy="461804"/>
          </a:xfrm>
          <a:prstGeom prst="rect">
            <a:avLst/>
          </a:prstGeom>
        </p:spPr>
        <p:txBody>
          <a:bodyPr vert="horz" lIns="88846" tIns="44424" rIns="88846" bIns="444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5" y="0"/>
            <a:ext cx="3037839" cy="461804"/>
          </a:xfrm>
          <a:prstGeom prst="rect">
            <a:avLst/>
          </a:prstGeom>
        </p:spPr>
        <p:txBody>
          <a:bodyPr vert="horz" lIns="88846" tIns="44424" rIns="88846" bIns="444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71B099-DF57-9C44-B8D6-8DA6BD77B75D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772674"/>
            <a:ext cx="3037839" cy="461804"/>
          </a:xfrm>
          <a:prstGeom prst="rect">
            <a:avLst/>
          </a:prstGeom>
        </p:spPr>
        <p:txBody>
          <a:bodyPr vert="horz" lIns="88846" tIns="44424" rIns="88846" bIns="444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5" y="8772674"/>
            <a:ext cx="3037839" cy="461804"/>
          </a:xfrm>
          <a:prstGeom prst="rect">
            <a:avLst/>
          </a:prstGeom>
        </p:spPr>
        <p:txBody>
          <a:bodyPr vert="horz" lIns="88846" tIns="44424" rIns="88846" bIns="444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196A79-4F85-0541-95EE-D4608BB9C8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4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3037839" cy="461804"/>
          </a:xfrm>
          <a:prstGeom prst="rect">
            <a:avLst/>
          </a:prstGeom>
        </p:spPr>
        <p:txBody>
          <a:bodyPr vert="horz" lIns="88846" tIns="44424" rIns="88846" bIns="444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5" y="0"/>
            <a:ext cx="3037839" cy="461804"/>
          </a:xfrm>
          <a:prstGeom prst="rect">
            <a:avLst/>
          </a:prstGeom>
        </p:spPr>
        <p:txBody>
          <a:bodyPr vert="horz" lIns="88846" tIns="44424" rIns="88846" bIns="444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66DD2D-8700-4A4F-A00A-2634C4C016B3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846" tIns="44424" rIns="88846" bIns="444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88846" tIns="44424" rIns="88846" bIns="4442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8772674"/>
            <a:ext cx="3037839" cy="461804"/>
          </a:xfrm>
          <a:prstGeom prst="rect">
            <a:avLst/>
          </a:prstGeom>
        </p:spPr>
        <p:txBody>
          <a:bodyPr vert="horz" lIns="88846" tIns="44424" rIns="88846" bIns="444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5" y="8772674"/>
            <a:ext cx="3037839" cy="461804"/>
          </a:xfrm>
          <a:prstGeom prst="rect">
            <a:avLst/>
          </a:prstGeom>
        </p:spPr>
        <p:txBody>
          <a:bodyPr vert="horz" lIns="88846" tIns="44424" rIns="88846" bIns="444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95D43E-2430-EB48-8485-1FAA509F5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90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D43E-2430-EB48-8485-1FAA509F5F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77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17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8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F5471-6DD7-433A-BDAC-D2FEBE759CD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735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10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68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MARTA based its recommendations for the list of potential projects  being presented today on the following criteria:</a:t>
            </a:r>
          </a:p>
          <a:p>
            <a:pPr marL="169133" indent="-169133" eaLnBrk="1" hangingPunct="1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Deliver equitable service improvements and other benefits to communities across the city.</a:t>
            </a:r>
          </a:p>
          <a:p>
            <a:pPr marL="169133" indent="-169133" eaLnBrk="1" hangingPunct="1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Support fast, efficient service by prioritizing transit investments in dedicated guideways.</a:t>
            </a:r>
          </a:p>
          <a:p>
            <a:pPr marL="169133" indent="-169133" eaLnBrk="1" hangingPunct="1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Create a layered, integrated transportation network designed to accomplish specific kinds of trips or tasks.</a:t>
            </a:r>
          </a:p>
          <a:p>
            <a:pPr marL="169133" indent="-169133" eaLnBrk="1" hangingPunct="1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Focus on investments that will shape future growth to create a more livable Atlanta.</a:t>
            </a:r>
          </a:p>
          <a:p>
            <a:pPr marL="169133" indent="-169133" eaLnBrk="1" hangingPunct="1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Prioritize service needs and opportunities inside the City of Atlanta while laying a foundation for a more robust regional network.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91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148" indent="-169148" eaLnBrk="1" hangingPunct="1">
              <a:spcBef>
                <a:spcPts val="468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summary map of potential projects illustrates the multimodal connections to ensure  efficient connections between heavy rail, light rail, and bus service and improved pedestrian access; equitable distribution of projects; and a comprehensive transit network that balances need for investment in system expansion and for maintaining the existing system in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state of good repair</a:t>
            </a:r>
          </a:p>
          <a:p>
            <a:pPr marL="169148" indent="-169148" eaLnBrk="1" hangingPunct="1">
              <a:spcBef>
                <a:spcPts val="468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148" indent="-169148" eaLnBrk="1" hangingPunct="1">
              <a:spcBef>
                <a:spcPts val="468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Rail: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30 miles of City of Atlanta Light Rail</a:t>
            </a:r>
          </a:p>
          <a:p>
            <a:pPr marL="0" lvl="1">
              <a:spcBef>
                <a:spcPts val="475"/>
              </a:spcBef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	(</a:t>
            </a:r>
            <a:r>
              <a:rPr lang="en-US" sz="1200" dirty="0" err="1">
                <a:latin typeface="Arial" charset="0"/>
                <a:ea typeface="ＭＳ Ｐゴシック" pitchFamily="34" charset="-128"/>
                <a:cs typeface="Arial" charset="0"/>
              </a:rPr>
              <a:t>BeltLine</a:t>
            </a: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 Loop &amp; Connectors)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2 miles of I-20 W Heavy Rail 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7 miles of Northside Dr. Bus Rapid Transit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2 miles of Clifton Corridor Light Rail 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3 miles of I-20 E Bus Rapid Transit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Infill Stations (5 stations)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Station Enhancement (17 stations)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Additional Rail Cars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endParaRPr lang="en-US" sz="12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Bus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5 Arterial Rapid Transit routes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2 Transit Centers - </a:t>
            </a:r>
            <a:r>
              <a:rPr lang="en-US" sz="1200" dirty="0" err="1">
                <a:latin typeface="Arial" charset="0"/>
                <a:ea typeface="ＭＳ Ｐゴシック" pitchFamily="34" charset="-128"/>
                <a:cs typeface="Arial" charset="0"/>
              </a:rPr>
              <a:t>Greenbriar</a:t>
            </a: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 &amp; Moore’s Mill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15-minute peak; 30-minute off-peak service on Routes 12, 49, 51, 55 and 60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Increased service during off-peak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Community circulator service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latin typeface="Arial" charset="0"/>
                <a:ea typeface="ＭＳ Ｐゴシック" pitchFamily="34" charset="-128"/>
                <a:cs typeface="Arial" charset="0"/>
              </a:rPr>
              <a:t>Pedestrian/ADA/Bicycle improvements</a:t>
            </a:r>
          </a:p>
          <a:p>
            <a:pPr marL="342900" lvl="1" indent="-342900">
              <a:spcBef>
                <a:spcPts val="475"/>
              </a:spcBef>
              <a:buFont typeface="Wingdings" pitchFamily="2" charset="2"/>
              <a:buChar char="§"/>
              <a:defRPr/>
            </a:pPr>
            <a:endParaRPr lang="en-US" sz="12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lvl="1" indent="0" eaLnBrk="1" hangingPunct="1">
              <a:spcBef>
                <a:spcPts val="468"/>
              </a:spcBef>
              <a:buFont typeface="Wingdings" panose="05000000000000000000" pitchFamily="2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56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83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42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Overview</a:t>
            </a:r>
          </a:p>
          <a:p>
            <a:r>
              <a:rPr lang="en-US" b="1" dirty="0"/>
              <a:t>Discretionary &amp; Competitive Federal Grant Program</a:t>
            </a:r>
          </a:p>
          <a:p>
            <a:r>
              <a:rPr lang="en-US" dirty="0"/>
              <a:t>Funds light rail, heavy rail, commuter rail, streetcar, and bus rapid transit projects</a:t>
            </a:r>
          </a:p>
          <a:p>
            <a:r>
              <a:rPr lang="en-US" b="1" dirty="0"/>
              <a:t>FAST outlines: –Multi-year, multi-step process projects must follow to receive funds</a:t>
            </a:r>
          </a:p>
          <a:p>
            <a:r>
              <a:rPr lang="en-US" dirty="0"/>
              <a:t>Points during process when FTA must evaluate and rate projects</a:t>
            </a:r>
          </a:p>
          <a:p>
            <a:r>
              <a:rPr lang="en-US" dirty="0"/>
              <a:t>Evaluation criteria that must be used</a:t>
            </a:r>
          </a:p>
          <a:p>
            <a:r>
              <a:rPr lang="en-US" dirty="0"/>
              <a:t>5 point scale from low to high for ratings</a:t>
            </a:r>
          </a:p>
          <a:p>
            <a:r>
              <a:rPr lang="en-US" dirty="0"/>
              <a:t>Annual Report to Congress that must include ratings for each project and the Administration’s funding recommendations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23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6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F5471-6DD7-433A-BDAC-D2FEBE759CD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73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D43E-2430-EB48-8485-1FAA509F5F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985" y="4556756"/>
            <a:ext cx="5623157" cy="36915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6738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08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45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F5471-6DD7-433A-BDAC-D2FEBE759CD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82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6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1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4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1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5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7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2AD8-D8EB-934F-8917-B0D5B21D457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0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3569-6E8D-9E49-A118-B362BB91C8C6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771A-8AF3-6649-AE9F-3B51F36A4A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6972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319016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40E8-6354-554C-961B-994A3F626AB8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535A-2AC1-6549-8D7D-863ACA013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485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732E-9CCE-8E4E-8559-22FE5C368077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4111-32B5-E64F-A473-7129680CA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217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94638" y="50803"/>
            <a:ext cx="1066800" cy="271463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5D0835A-86B2-8948-9F73-2CDB20863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3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94638" y="50803"/>
            <a:ext cx="1066800" cy="271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3682BD-81AF-475E-9279-ADEFDC255E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3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19016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6F96-584D-254D-99BC-4C12E08D11A2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83FE-AA42-3F4D-980D-C4CAFC230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643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00E8-222E-5143-9E66-9A1DBF20F710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BD8C-B6E5-FF4B-ABE9-86FD99E76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154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3A9B-A89B-1542-9751-61920C6B385F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4F0B-CCE4-024A-A518-01D7C0362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2955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AB01-843B-2E42-A56D-49C72B745C37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F400-E1A6-E14D-BDA0-768CC057C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1820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9613-4F67-2448-B5E1-6353B982D095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1A7D-FC42-8949-8DB6-C78D32F93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811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1F55-FD74-534D-990D-8EC73FCEFFF8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A325-5173-0B4C-9DF2-718826B3A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7507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A7EB-EFC1-CD41-8468-BA882F2D74D7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D9C2-994D-E447-853D-88F0158CD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672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AB989-BAA1-054A-9266-DF85BD555099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D988-4F9D-8F47-8B19-574FE86C0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066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00A48B-0B10-5642-B088-1899F6462066}" type="datetimeFigureOut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0D736B-4C77-D24D-B2EA-9DFB090CC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14588" y="198439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"/>
            <a:ext cx="9144000" cy="49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017" y="119065"/>
            <a:ext cx="12080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414588" y="198439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8550" y="119064"/>
            <a:ext cx="0" cy="1825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  <p:sldLayoutId id="2147483729" r:id="rId1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3 Vehic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78050"/>
            <a:ext cx="9144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9124950" y="487364"/>
            <a:ext cx="0" cy="6370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4288" y="487364"/>
            <a:ext cx="0" cy="6370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77938EF-B711-4F71-A7B2-734BB39428F7}" type="slidenum"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1</a:t>
            </a:fld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"/>
            <a:ext cx="9144000" cy="4937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Group 13"/>
          <p:cNvGrpSpPr>
            <a:grpSpLocks/>
          </p:cNvGrpSpPr>
          <p:nvPr/>
        </p:nvGrpSpPr>
        <p:grpSpPr bwMode="auto">
          <a:xfrm>
            <a:off x="1662117" y="101602"/>
            <a:ext cx="5855885" cy="215900"/>
            <a:chOff x="1662113" y="107950"/>
            <a:chExt cx="6134100" cy="215900"/>
          </a:xfrm>
        </p:grpSpPr>
        <p:pic>
          <p:nvPicPr>
            <p:cNvPr id="3082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113" y="114300"/>
              <a:ext cx="1208087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107950"/>
              <a:ext cx="47371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23" b="26723"/>
          <a:stretch>
            <a:fillRect/>
          </a:stretch>
        </p:blipFill>
        <p:spPr bwMode="auto">
          <a:xfrm>
            <a:off x="0" y="6677027"/>
            <a:ext cx="9144000" cy="187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1689" y="76848"/>
            <a:ext cx="5377218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656819" y="5927583"/>
            <a:ext cx="6304619" cy="56393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Agency Exchange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16,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728" y="808828"/>
            <a:ext cx="2806544" cy="14741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 Recommendations: Others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900" y="1599072"/>
            <a:ext cx="5253356" cy="231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 new maintenance facility in northern area of region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 replacing current trip-based basic fare program with time-based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Comprehensive Operations Analysis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3" name="Picture 4" descr="J:\173599A - MARTA LRSRP 2_COA\5.0 Project Data\5.1 Project Photos\DSC014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496" y="1752600"/>
            <a:ext cx="2488504" cy="1866378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J:\173599A - MARTA LRSRP 2_COA\5.0 Project Data\5.1 Project Photos\DSC015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557" y="3847679"/>
            <a:ext cx="2498443" cy="1854828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6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It All Together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Comprehensive Operations Analysis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8" name="Picture 2" descr="J:\173599A - MARTA LRSRP 2_COA\5.0 Project Data\5.16 COA Report\Report Figures\Ch 6\Fig 6-1 MARTA Proposed COA Netwo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01" y="1293086"/>
            <a:ext cx="4008120" cy="505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30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71600"/>
            <a:ext cx="7589838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900" dirty="0"/>
          </a:p>
          <a:p>
            <a:endParaRPr lang="en-US" sz="2800" dirty="0"/>
          </a:p>
          <a:p>
            <a:pPr>
              <a:buFont typeface="Arial" charset="0"/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894638" y="50800"/>
            <a:ext cx="1066800" cy="271463"/>
          </a:xfrm>
        </p:spPr>
        <p:txBody>
          <a:bodyPr/>
          <a:lstStyle/>
          <a:p>
            <a:pPr>
              <a:defRPr/>
            </a:pPr>
            <a:fld id="{C5D0835A-86B2-8948-9F73-2CDB20863C77}" type="slidenum">
              <a:rPr lang="en-US" sz="1400" smtClean="0">
                <a:latin typeface="+mn-lt"/>
              </a:rPr>
              <a:pPr>
                <a:defRPr/>
              </a:pPr>
              <a:t>12</a:t>
            </a:fld>
            <a:endParaRPr lang="en-US" sz="1400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0" y="1400919"/>
            <a:ext cx="9144000" cy="7123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More MARTA</a:t>
            </a:r>
          </a:p>
          <a:p>
            <a:pPr eaLnBrk="1" hangingPunct="1"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4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4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4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4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183" y="3557354"/>
            <a:ext cx="2851634" cy="29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System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More MARTA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3" name="Shape 128" descr="atlanta transit comparison cop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938" y="1410924"/>
            <a:ext cx="7057389" cy="513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94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Sales Tax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900" y="1599072"/>
            <a:ext cx="5253356" cy="32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 is to significantly expand MARTA transit service</a:t>
            </a:r>
          </a:p>
          <a:p>
            <a:pPr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Receipts projected at $2.5 billion (2017$) over life of the tax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list approved</a:t>
            </a:r>
          </a:p>
          <a:p>
            <a:pPr lvl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MARTA Board of Directors (May)</a:t>
            </a:r>
          </a:p>
          <a:p>
            <a:pPr lvl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City of Atlanta City Council (June)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November 8 approval (71%)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More MARTA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255" y="1634490"/>
            <a:ext cx="3238804" cy="1619402"/>
          </a:xfrm>
          <a:prstGeom prst="rect">
            <a:avLst/>
          </a:prstGeom>
        </p:spPr>
      </p:pic>
      <p:pic>
        <p:nvPicPr>
          <p:cNvPr id="12" name="Picture 11" descr="pg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88" b="2566"/>
          <a:stretch/>
        </p:blipFill>
        <p:spPr>
          <a:xfrm>
            <a:off x="5596256" y="3414051"/>
            <a:ext cx="3238803" cy="1596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6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42" y="73027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2414588" y="39692"/>
            <a:ext cx="6024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More MARTA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/>
          <a:stretch/>
        </p:blipFill>
        <p:spPr>
          <a:xfrm>
            <a:off x="2689888" y="1275861"/>
            <a:ext cx="3764225" cy="5320891"/>
          </a:xfrm>
          <a:prstGeom prst="rect">
            <a:avLst/>
          </a:prstGeom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366717" y="562347"/>
            <a:ext cx="77209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Potential Program Summary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6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Service Improvements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899" y="1599072"/>
            <a:ext cx="8651875" cy="430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Service changes three times per year</a:t>
            </a:r>
          </a:p>
          <a:p>
            <a:pPr marL="685800" lvl="2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April</a:t>
            </a:r>
          </a:p>
          <a:p>
            <a:pPr marL="685800" lvl="2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August</a:t>
            </a:r>
          </a:p>
          <a:p>
            <a:pPr marL="685800" lvl="2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December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Service improvements in the near term</a:t>
            </a:r>
          </a:p>
          <a:p>
            <a:pPr marL="685800" lvl="2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February (expedited delivery)</a:t>
            </a:r>
          </a:p>
          <a:p>
            <a:pPr marL="685800" lvl="2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April</a:t>
            </a:r>
          </a:p>
          <a:p>
            <a:pPr marL="685800" lvl="2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Through 2018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Service improvements to include</a:t>
            </a:r>
          </a:p>
          <a:p>
            <a:pPr marL="685800" lvl="2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Shelters</a:t>
            </a:r>
          </a:p>
          <a:p>
            <a:pPr marL="685800" lvl="2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New types of buses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More MARTA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8492" y="4644655"/>
            <a:ext cx="2441574" cy="12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92" y="1713565"/>
            <a:ext cx="2416797" cy="11960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26" y="3148545"/>
            <a:ext cx="1107574" cy="11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11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Capital Investment Projects</a:t>
            </a:r>
          </a:p>
          <a:p>
            <a:pPr algn="l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Non-Federal / Fixed Guideway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899" y="1599072"/>
            <a:ext cx="8651875" cy="417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indent="0">
              <a:spcBef>
                <a:spcPts val="475"/>
              </a:spcBef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lvl="1" indent="0">
              <a:spcBef>
                <a:spcPts val="475"/>
              </a:spcBef>
              <a:defRPr/>
            </a:pPr>
            <a:r>
              <a:rPr lang="en-US" sz="2400" dirty="0">
                <a:latin typeface="Arial" charset="0"/>
                <a:cs typeface="Arial" charset="0"/>
              </a:rPr>
              <a:t>Types of projects include: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Rail station enhancements</a:t>
            </a:r>
          </a:p>
          <a:p>
            <a:pPr marL="685800" lvl="2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Station rehabilitation</a:t>
            </a:r>
          </a:p>
          <a:p>
            <a:pPr marL="685800" lvl="2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Signage/wayfinding</a:t>
            </a:r>
          </a:p>
          <a:p>
            <a:pPr marL="685800" lvl="2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Pedestrian/bicycle/ADA facilities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Infill rail stations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Transit centers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New rail cars</a:t>
            </a:r>
          </a:p>
          <a:p>
            <a:pPr marL="0" lvl="1" indent="0">
              <a:spcBef>
                <a:spcPts val="475"/>
              </a:spcBef>
              <a:defRPr/>
            </a:pPr>
            <a:r>
              <a:rPr lang="en-US" sz="2400" dirty="0">
                <a:latin typeface="Arial" charset="0"/>
                <a:cs typeface="Arial" charset="0"/>
              </a:rPr>
              <a:t>Project duration: 2 – 4 years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More MARTA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08" y="2156686"/>
            <a:ext cx="2587558" cy="1940668"/>
          </a:xfrm>
          <a:prstGeom prst="rect">
            <a:avLst/>
          </a:prstGeom>
        </p:spPr>
      </p:pic>
      <p:pic>
        <p:nvPicPr>
          <p:cNvPr id="13" name="Picture 2" descr="C:\Users\lkennedy\AppData\Local\Microsoft\Windows\Temporary Internet Files\Content.Outlook\A14GXWB6\Train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08" y="4425240"/>
            <a:ext cx="2587558" cy="19529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Capital Investment Projects</a:t>
            </a:r>
          </a:p>
          <a:p>
            <a:pPr algn="l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/ Fixed Guideway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3373" y="1796005"/>
            <a:ext cx="8651875" cy="21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Discretionary grant program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Funds heavy rail, light rail and commuter rail, streetcar and bus rapid transit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Multi-step process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Projects typically receive 50%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More MARTA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240" y="4548348"/>
            <a:ext cx="3201083" cy="2010935"/>
          </a:xfrm>
          <a:prstGeom prst="rect">
            <a:avLst/>
          </a:prstGeom>
        </p:spPr>
      </p:pic>
      <p:pic>
        <p:nvPicPr>
          <p:cNvPr id="16" name="Picture 4" descr="F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40" y="4107531"/>
            <a:ext cx="3201083" cy="38795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3541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Major Capital Projects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899" y="1599072"/>
            <a:ext cx="8651875" cy="47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Northside Drive Bus Rapid Transit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I-20 West Heavy Rail Extension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City of Atlanta Light Rail System</a:t>
            </a:r>
          </a:p>
          <a:p>
            <a:pPr marL="800100" lvl="2" indent="-342900" eaLnBrk="1" hangingPunct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Atlanta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BeltLine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Loop</a:t>
            </a:r>
          </a:p>
          <a:p>
            <a:pPr marL="800100" lvl="2" indent="-342900" eaLnBrk="1" hangingPunct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Irwin – AUC Line </a:t>
            </a:r>
          </a:p>
          <a:p>
            <a:pPr marL="800100" lvl="2" indent="-342900" eaLnBrk="1" hangingPunct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Downtown – Capitol Ave Line </a:t>
            </a:r>
          </a:p>
          <a:p>
            <a:pPr marL="800100" lvl="2" indent="-342900" eaLnBrk="1" hangingPunct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Crosstown Midtown Line</a:t>
            </a:r>
          </a:p>
          <a:p>
            <a:pPr marL="800100" lvl="2" indent="-342900" eaLnBrk="1" hangingPunct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Crosstown Crescent Line</a:t>
            </a:r>
          </a:p>
          <a:p>
            <a:pPr marL="800100" lvl="2" indent="-342900" eaLnBrk="1" hangingPunct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Peachtree – Ft Mac – Barge Rd Line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I-20 East Bus Rapid Transit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Clifton Light Rail Transit</a:t>
            </a:r>
          </a:p>
          <a:p>
            <a:pPr marL="800100" lvl="2" indent="-342900" eaLnBrk="1" hangingPunct="1">
              <a:spcBef>
                <a:spcPts val="475"/>
              </a:spcBef>
              <a:buFont typeface="Wingdings" pitchFamily="2" charset="2"/>
              <a:buChar char="§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More MARTA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7" name="Picture 16" descr="BRT"/>
          <p:cNvPicPr/>
          <p:nvPr/>
        </p:nvPicPr>
        <p:blipFill>
          <a:blip r:embed="rId4" cstate="print">
            <a:lum brigh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0" r="1610" b="1459"/>
          <a:stretch>
            <a:fillRect/>
          </a:stretch>
        </p:blipFill>
        <p:spPr bwMode="auto">
          <a:xfrm>
            <a:off x="5983217" y="1760745"/>
            <a:ext cx="2927734" cy="192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C:\Users\criderd\Documents\PDC\DC_transitpix\Minneapolis\017_1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17" y="3955305"/>
            <a:ext cx="2927734" cy="19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71600"/>
            <a:ext cx="7589838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900" dirty="0"/>
          </a:p>
          <a:p>
            <a:endParaRPr lang="en-US" sz="2800" dirty="0"/>
          </a:p>
          <a:p>
            <a:pPr>
              <a:buFont typeface="Arial" charset="0"/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894638" y="50800"/>
            <a:ext cx="1066800" cy="271463"/>
          </a:xfrm>
        </p:spPr>
        <p:txBody>
          <a:bodyPr/>
          <a:lstStyle/>
          <a:p>
            <a:pPr>
              <a:defRPr/>
            </a:pPr>
            <a:fld id="{C5D0835A-86B2-8948-9F73-2CDB20863C77}" type="slidenum">
              <a:rPr lang="en-US" sz="1400" smtClean="0">
                <a:latin typeface="+mn-lt"/>
              </a:rPr>
              <a:pPr>
                <a:defRPr/>
              </a:pPr>
              <a:t>2</a:t>
            </a:fld>
            <a:endParaRPr lang="en-US" sz="1400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0" y="1400919"/>
            <a:ext cx="9144000" cy="7123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Comprehensive Operations Analysis</a:t>
            </a:r>
          </a:p>
          <a:p>
            <a:pPr eaLnBrk="1" hangingPunct="1"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4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4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4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4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183" y="3557354"/>
            <a:ext cx="2851634" cy="29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2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hape 120"/>
          <p:cNvSpPr/>
          <p:nvPr/>
        </p:nvSpPr>
        <p:spPr>
          <a:xfrm>
            <a:off x="5555653" y="4239812"/>
            <a:ext cx="1" cy="1682112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21"/>
          <p:cNvSpPr/>
          <p:nvPr/>
        </p:nvSpPr>
        <p:spPr>
          <a:xfrm>
            <a:off x="7047534" y="4213518"/>
            <a:ext cx="1" cy="1682112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122"/>
          <p:cNvSpPr/>
          <p:nvPr/>
        </p:nvSpPr>
        <p:spPr>
          <a:xfrm flipH="1">
            <a:off x="3573267" y="4239812"/>
            <a:ext cx="1" cy="1682112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23"/>
          <p:cNvSpPr/>
          <p:nvPr/>
        </p:nvSpPr>
        <p:spPr>
          <a:xfrm>
            <a:off x="3036130" y="3920669"/>
            <a:ext cx="1389804" cy="59503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12" name="Shape 124"/>
          <p:cNvSpPr/>
          <p:nvPr/>
        </p:nvSpPr>
        <p:spPr>
          <a:xfrm>
            <a:off x="3135919" y="5747518"/>
            <a:ext cx="1152560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2 – 4 years</a:t>
            </a:r>
          </a:p>
        </p:txBody>
      </p:sp>
      <p:sp>
        <p:nvSpPr>
          <p:cNvPr id="13" name="Shape 125"/>
          <p:cNvSpPr/>
          <p:nvPr/>
        </p:nvSpPr>
        <p:spPr>
          <a:xfrm>
            <a:off x="4851073" y="3951447"/>
            <a:ext cx="1771703" cy="5334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Grant Agreement</a:t>
            </a:r>
          </a:p>
          <a:p>
            <a:pPr>
              <a:defRPr sz="1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00">
                <a:latin typeface="Arial" panose="020B0604020202020204" pitchFamily="34" charset="0"/>
                <a:cs typeface="Arial" panose="020B0604020202020204" pitchFamily="34" charset="0"/>
              </a:rPr>
              <a:t>(Begin Construction)</a:t>
            </a:r>
          </a:p>
        </p:txBody>
      </p:sp>
      <p:sp>
        <p:nvSpPr>
          <p:cNvPr id="14" name="Shape 126"/>
          <p:cNvSpPr/>
          <p:nvPr/>
        </p:nvSpPr>
        <p:spPr>
          <a:xfrm>
            <a:off x="5118305" y="5747517"/>
            <a:ext cx="1152560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2 – 3 years</a:t>
            </a:r>
          </a:p>
        </p:txBody>
      </p:sp>
      <p:sp>
        <p:nvSpPr>
          <p:cNvPr id="15" name="Shape 127"/>
          <p:cNvSpPr/>
          <p:nvPr/>
        </p:nvSpPr>
        <p:spPr>
          <a:xfrm>
            <a:off x="6729563" y="3921672"/>
            <a:ext cx="831959" cy="59503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16" name="Shape 128"/>
          <p:cNvSpPr/>
          <p:nvPr/>
        </p:nvSpPr>
        <p:spPr>
          <a:xfrm>
            <a:off x="6451663" y="5705780"/>
            <a:ext cx="1511889" cy="410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Years 6 - 10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30"/>
          <p:cNvSpPr/>
          <p:nvPr/>
        </p:nvSpPr>
        <p:spPr>
          <a:xfrm>
            <a:off x="397692" y="1231369"/>
            <a:ext cx="7478656" cy="410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Estimated Timeline for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Federally Funded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</p:txBody>
      </p:sp>
      <p:sp>
        <p:nvSpPr>
          <p:cNvPr id="19" name="Shape 131"/>
          <p:cNvSpPr/>
          <p:nvPr/>
        </p:nvSpPr>
        <p:spPr>
          <a:xfrm>
            <a:off x="5075441" y="1935604"/>
            <a:ext cx="1" cy="1682112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32"/>
          <p:cNvSpPr/>
          <p:nvPr/>
        </p:nvSpPr>
        <p:spPr>
          <a:xfrm>
            <a:off x="6573638" y="1935951"/>
            <a:ext cx="1" cy="1682112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33"/>
          <p:cNvSpPr/>
          <p:nvPr/>
        </p:nvSpPr>
        <p:spPr>
          <a:xfrm>
            <a:off x="8211922" y="1935951"/>
            <a:ext cx="1" cy="1682112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34"/>
          <p:cNvSpPr/>
          <p:nvPr/>
        </p:nvSpPr>
        <p:spPr>
          <a:xfrm flipH="1">
            <a:off x="3573262" y="1935605"/>
            <a:ext cx="1" cy="1682112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35"/>
          <p:cNvSpPr/>
          <p:nvPr/>
        </p:nvSpPr>
        <p:spPr>
          <a:xfrm flipH="1">
            <a:off x="564973" y="3104868"/>
            <a:ext cx="1" cy="1682112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36"/>
          <p:cNvSpPr/>
          <p:nvPr/>
        </p:nvSpPr>
        <p:spPr>
          <a:xfrm flipH="1">
            <a:off x="2073075" y="3104868"/>
            <a:ext cx="1" cy="1682112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138"/>
          <p:cNvSpPr/>
          <p:nvPr/>
        </p:nvSpPr>
        <p:spPr>
          <a:xfrm flipV="1">
            <a:off x="3573262" y="3001418"/>
            <a:ext cx="4492257" cy="1"/>
          </a:xfrm>
          <a:prstGeom prst="line">
            <a:avLst/>
          </a:prstGeom>
          <a:noFill/>
          <a:ln w="152400" cap="rnd">
            <a:solidFill>
              <a:srgbClr val="C0000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39"/>
          <p:cNvSpPr/>
          <p:nvPr/>
        </p:nvSpPr>
        <p:spPr>
          <a:xfrm flipV="1">
            <a:off x="3573262" y="4930232"/>
            <a:ext cx="3474272" cy="2"/>
          </a:xfrm>
          <a:prstGeom prst="line">
            <a:avLst/>
          </a:prstGeom>
          <a:noFill/>
          <a:ln w="152400" cap="rnd">
            <a:solidFill>
              <a:srgbClr val="0070C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140"/>
          <p:cNvSpPr/>
          <p:nvPr/>
        </p:nvSpPr>
        <p:spPr>
          <a:xfrm flipV="1">
            <a:off x="2073075" y="3001419"/>
            <a:ext cx="1500188" cy="980605"/>
          </a:xfrm>
          <a:prstGeom prst="line">
            <a:avLst/>
          </a:prstGeom>
          <a:noFill/>
          <a:ln w="152400" cap="rnd">
            <a:solidFill>
              <a:srgbClr val="C0000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141"/>
          <p:cNvSpPr/>
          <p:nvPr/>
        </p:nvSpPr>
        <p:spPr>
          <a:xfrm>
            <a:off x="2073075" y="3982023"/>
            <a:ext cx="1500188" cy="948210"/>
          </a:xfrm>
          <a:prstGeom prst="line">
            <a:avLst/>
          </a:prstGeom>
          <a:noFill/>
          <a:ln w="152400" cap="rnd">
            <a:solidFill>
              <a:srgbClr val="0070C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142"/>
          <p:cNvSpPr/>
          <p:nvPr/>
        </p:nvSpPr>
        <p:spPr>
          <a:xfrm>
            <a:off x="564580" y="3973302"/>
            <a:ext cx="1508495" cy="1"/>
          </a:xfrm>
          <a:prstGeom prst="line">
            <a:avLst/>
          </a:prstGeom>
          <a:noFill/>
          <a:ln w="1905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143"/>
          <p:cNvSpPr/>
          <p:nvPr/>
        </p:nvSpPr>
        <p:spPr>
          <a:xfrm>
            <a:off x="350268" y="3751513"/>
            <a:ext cx="428626" cy="428626"/>
          </a:xfrm>
          <a:prstGeom prst="ellipse">
            <a:avLst/>
          </a:prstGeom>
          <a:solidFill>
            <a:srgbClr val="FFFFFF"/>
          </a:solidFill>
          <a:ln w="12700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144"/>
          <p:cNvSpPr/>
          <p:nvPr/>
        </p:nvSpPr>
        <p:spPr>
          <a:xfrm>
            <a:off x="1858762" y="3767711"/>
            <a:ext cx="428626" cy="428626"/>
          </a:xfrm>
          <a:prstGeom prst="ellipse">
            <a:avLst/>
          </a:prstGeom>
          <a:solidFill>
            <a:srgbClr val="FFFFFF"/>
          </a:solidFill>
          <a:ln w="12700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145"/>
          <p:cNvSpPr/>
          <p:nvPr/>
        </p:nvSpPr>
        <p:spPr>
          <a:xfrm>
            <a:off x="3358950" y="2787106"/>
            <a:ext cx="428626" cy="428626"/>
          </a:xfrm>
          <a:prstGeom prst="ellipse">
            <a:avLst/>
          </a:prstGeom>
          <a:solidFill>
            <a:srgbClr val="FFFFFF"/>
          </a:solidFill>
          <a:ln w="127000" cap="flat">
            <a:solidFill>
              <a:srgbClr val="C00000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146"/>
          <p:cNvSpPr/>
          <p:nvPr/>
        </p:nvSpPr>
        <p:spPr>
          <a:xfrm>
            <a:off x="3358950" y="4715920"/>
            <a:ext cx="428626" cy="428626"/>
          </a:xfrm>
          <a:prstGeom prst="ellipse">
            <a:avLst/>
          </a:prstGeom>
          <a:solidFill>
            <a:srgbClr val="FFFFFF"/>
          </a:solidFill>
          <a:ln w="1270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hape 147"/>
          <p:cNvSpPr/>
          <p:nvPr/>
        </p:nvSpPr>
        <p:spPr>
          <a:xfrm>
            <a:off x="4859138" y="2787106"/>
            <a:ext cx="428626" cy="428626"/>
          </a:xfrm>
          <a:prstGeom prst="ellipse">
            <a:avLst/>
          </a:prstGeom>
          <a:solidFill>
            <a:srgbClr val="FFFFFF"/>
          </a:solidFill>
          <a:ln w="127000" cap="flat">
            <a:solidFill>
              <a:srgbClr val="C00000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hape 148"/>
          <p:cNvSpPr/>
          <p:nvPr/>
        </p:nvSpPr>
        <p:spPr>
          <a:xfrm>
            <a:off x="5341341" y="4715920"/>
            <a:ext cx="428626" cy="428626"/>
          </a:xfrm>
          <a:prstGeom prst="ellipse">
            <a:avLst/>
          </a:prstGeom>
          <a:solidFill>
            <a:srgbClr val="FFFFFF"/>
          </a:solidFill>
          <a:ln w="127000" cap="flat">
            <a:solidFill>
              <a:srgbClr val="0070C0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hape 149"/>
          <p:cNvSpPr/>
          <p:nvPr/>
        </p:nvSpPr>
        <p:spPr>
          <a:xfrm>
            <a:off x="6359325" y="2787106"/>
            <a:ext cx="428626" cy="428626"/>
          </a:xfrm>
          <a:prstGeom prst="ellipse">
            <a:avLst/>
          </a:prstGeom>
          <a:solidFill>
            <a:srgbClr val="FFFFFF"/>
          </a:solidFill>
          <a:ln w="127000" cap="flat">
            <a:solidFill>
              <a:srgbClr val="C00000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hape 150"/>
          <p:cNvSpPr/>
          <p:nvPr/>
        </p:nvSpPr>
        <p:spPr>
          <a:xfrm>
            <a:off x="6833222" y="4715920"/>
            <a:ext cx="428626" cy="428626"/>
          </a:xfrm>
          <a:prstGeom prst="ellipse">
            <a:avLst/>
          </a:prstGeom>
          <a:solidFill>
            <a:srgbClr val="FFFFFF"/>
          </a:solidFill>
          <a:ln w="12700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hape 151"/>
          <p:cNvSpPr/>
          <p:nvPr/>
        </p:nvSpPr>
        <p:spPr>
          <a:xfrm>
            <a:off x="7997609" y="2787106"/>
            <a:ext cx="428626" cy="428626"/>
          </a:xfrm>
          <a:prstGeom prst="ellipse">
            <a:avLst/>
          </a:prstGeom>
          <a:solidFill>
            <a:srgbClr val="FFFFFF"/>
          </a:solidFill>
          <a:ln w="12700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hape 152"/>
          <p:cNvSpPr/>
          <p:nvPr/>
        </p:nvSpPr>
        <p:spPr>
          <a:xfrm rot="19600065">
            <a:off x="2167490" y="3103042"/>
            <a:ext cx="111248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≥ $300m</a:t>
            </a:r>
          </a:p>
        </p:txBody>
      </p:sp>
      <p:sp>
        <p:nvSpPr>
          <p:cNvPr id="41" name="Shape 153"/>
          <p:cNvSpPr/>
          <p:nvPr/>
        </p:nvSpPr>
        <p:spPr>
          <a:xfrm rot="1995037">
            <a:off x="2134559" y="4396421"/>
            <a:ext cx="11205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&lt; $300m</a:t>
            </a:r>
          </a:p>
        </p:txBody>
      </p:sp>
      <p:sp>
        <p:nvSpPr>
          <p:cNvPr id="42" name="Shape 154"/>
          <p:cNvSpPr/>
          <p:nvPr/>
        </p:nvSpPr>
        <p:spPr>
          <a:xfrm>
            <a:off x="1511475" y="2680024"/>
            <a:ext cx="1171313" cy="5334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Alternatives Analysis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 155"/>
          <p:cNvSpPr/>
          <p:nvPr/>
        </p:nvSpPr>
        <p:spPr>
          <a:xfrm>
            <a:off x="940325" y="3505212"/>
            <a:ext cx="75501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hape 156"/>
          <p:cNvSpPr/>
          <p:nvPr/>
        </p:nvSpPr>
        <p:spPr>
          <a:xfrm>
            <a:off x="1635725" y="4817293"/>
            <a:ext cx="1003352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Years 2-3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hape 157"/>
          <p:cNvSpPr/>
          <p:nvPr/>
        </p:nvSpPr>
        <p:spPr>
          <a:xfrm>
            <a:off x="223362" y="4817293"/>
            <a:ext cx="706797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hape 158"/>
          <p:cNvSpPr/>
          <p:nvPr/>
        </p:nvSpPr>
        <p:spPr>
          <a:xfrm>
            <a:off x="3036126" y="1616463"/>
            <a:ext cx="1389804" cy="59503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47" name="Shape 159"/>
          <p:cNvSpPr/>
          <p:nvPr/>
        </p:nvSpPr>
        <p:spPr>
          <a:xfrm>
            <a:off x="3260937" y="3443310"/>
            <a:ext cx="867225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 years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hape 160"/>
          <p:cNvSpPr/>
          <p:nvPr/>
        </p:nvSpPr>
        <p:spPr>
          <a:xfrm>
            <a:off x="4591870" y="1739573"/>
            <a:ext cx="1287212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</p:txBody>
      </p:sp>
      <p:sp>
        <p:nvSpPr>
          <p:cNvPr id="49" name="Shape 161"/>
          <p:cNvSpPr/>
          <p:nvPr/>
        </p:nvSpPr>
        <p:spPr>
          <a:xfrm>
            <a:off x="4638095" y="3443310"/>
            <a:ext cx="1152560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2 – 4 years</a:t>
            </a:r>
          </a:p>
        </p:txBody>
      </p:sp>
      <p:sp>
        <p:nvSpPr>
          <p:cNvPr id="50" name="Shape 162"/>
          <p:cNvSpPr/>
          <p:nvPr/>
        </p:nvSpPr>
        <p:spPr>
          <a:xfrm>
            <a:off x="5869058" y="1647587"/>
            <a:ext cx="1771703" cy="5334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Grant Agreement</a:t>
            </a:r>
            <a:endParaRPr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00">
                <a:latin typeface="Arial" panose="020B0604020202020204" pitchFamily="34" charset="0"/>
                <a:cs typeface="Arial" panose="020B0604020202020204" pitchFamily="34" charset="0"/>
              </a:rPr>
              <a:t>(Begin Construction)</a:t>
            </a:r>
          </a:p>
        </p:txBody>
      </p:sp>
      <p:sp>
        <p:nvSpPr>
          <p:cNvPr id="51" name="Shape 163"/>
          <p:cNvSpPr/>
          <p:nvPr/>
        </p:nvSpPr>
        <p:spPr>
          <a:xfrm>
            <a:off x="6136290" y="3443657"/>
            <a:ext cx="1152560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2 – 4 years</a:t>
            </a:r>
          </a:p>
        </p:txBody>
      </p:sp>
      <p:sp>
        <p:nvSpPr>
          <p:cNvPr id="52" name="Shape 164"/>
          <p:cNvSpPr/>
          <p:nvPr/>
        </p:nvSpPr>
        <p:spPr>
          <a:xfrm>
            <a:off x="7893951" y="1616809"/>
            <a:ext cx="831959" cy="59503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53" name="Shape 165"/>
          <p:cNvSpPr/>
          <p:nvPr/>
        </p:nvSpPr>
        <p:spPr>
          <a:xfrm>
            <a:off x="7616050" y="3412879"/>
            <a:ext cx="1511889" cy="410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Years 8 - 12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hape 166"/>
          <p:cNvSpPr/>
          <p:nvPr/>
        </p:nvSpPr>
        <p:spPr>
          <a:xfrm>
            <a:off x="4251855" y="3443657"/>
            <a:ext cx="222818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5" name="Shape 167"/>
          <p:cNvSpPr/>
          <p:nvPr/>
        </p:nvSpPr>
        <p:spPr>
          <a:xfrm>
            <a:off x="5812055" y="3443657"/>
            <a:ext cx="222818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6" name="Shape 168"/>
          <p:cNvSpPr/>
          <p:nvPr/>
        </p:nvSpPr>
        <p:spPr>
          <a:xfrm>
            <a:off x="7197638" y="3443657"/>
            <a:ext cx="222818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7" name="Shape 169"/>
          <p:cNvSpPr/>
          <p:nvPr/>
        </p:nvSpPr>
        <p:spPr>
          <a:xfrm>
            <a:off x="4472601" y="5747517"/>
            <a:ext cx="222818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8" name="Shape 170"/>
          <p:cNvSpPr/>
          <p:nvPr/>
        </p:nvSpPr>
        <p:spPr>
          <a:xfrm>
            <a:off x="6233232" y="5747517"/>
            <a:ext cx="222818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9" name="Shape 171"/>
          <p:cNvSpPr/>
          <p:nvPr/>
        </p:nvSpPr>
        <p:spPr>
          <a:xfrm>
            <a:off x="397692" y="6264247"/>
            <a:ext cx="8597083" cy="31803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defRPr sz="1600" b="1"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Range of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delivery dates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depends upon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size, complexity,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 securing of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dedicated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funding </a:t>
            </a:r>
          </a:p>
        </p:txBody>
      </p:sp>
      <p:sp>
        <p:nvSpPr>
          <p:cNvPr id="60" name="Shape 172"/>
          <p:cNvSpPr/>
          <p:nvPr/>
        </p:nvSpPr>
        <p:spPr>
          <a:xfrm>
            <a:off x="1985077" y="2276458"/>
            <a:ext cx="1426673" cy="410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New Starts</a:t>
            </a:r>
          </a:p>
        </p:txBody>
      </p:sp>
      <p:sp>
        <p:nvSpPr>
          <p:cNvPr id="61" name="Shape 173"/>
          <p:cNvSpPr/>
          <p:nvPr/>
        </p:nvSpPr>
        <p:spPr>
          <a:xfrm>
            <a:off x="1839469" y="5269089"/>
            <a:ext cx="1582164" cy="410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Small Starts</a:t>
            </a:r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More MARTA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68" y="2548294"/>
            <a:ext cx="1001678" cy="526127"/>
          </a:xfrm>
          <a:prstGeom prst="rect">
            <a:avLst/>
          </a:prstGeom>
        </p:spPr>
      </p:pic>
      <p:sp>
        <p:nvSpPr>
          <p:cNvPr id="66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Project Development Timeline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8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899" y="1599072"/>
            <a:ext cx="6433821" cy="21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Prepare scenarios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Conduct public meetings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Continue bus service implementation</a:t>
            </a:r>
          </a:p>
          <a:p>
            <a:pPr marL="342900" lvl="1">
              <a:spcBef>
                <a:spcPts val="475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Initiate high capacity transit projects</a:t>
            </a:r>
          </a:p>
          <a:p>
            <a:pPr marL="800100" lvl="2" indent="-342900" eaLnBrk="1" hangingPunct="1">
              <a:spcBef>
                <a:spcPts val="475"/>
              </a:spcBef>
              <a:buFont typeface="Wingdings" pitchFamily="2" charset="2"/>
              <a:buChar char="§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More MARTA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817" y="3444732"/>
            <a:ext cx="6459958" cy="31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System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More MARTA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623" y="1623872"/>
            <a:ext cx="2863298" cy="4081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434" y="1623871"/>
            <a:ext cx="2875436" cy="40810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259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71600"/>
            <a:ext cx="7589838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900" dirty="0"/>
          </a:p>
          <a:p>
            <a:endParaRPr lang="en-US" sz="2800" dirty="0"/>
          </a:p>
          <a:p>
            <a:pPr>
              <a:buFont typeface="Arial" charset="0"/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894638" y="50800"/>
            <a:ext cx="1066800" cy="271463"/>
          </a:xfrm>
        </p:spPr>
        <p:txBody>
          <a:bodyPr/>
          <a:lstStyle/>
          <a:p>
            <a:pPr>
              <a:defRPr/>
            </a:pPr>
            <a:fld id="{C5D0835A-86B2-8948-9F73-2CDB20863C77}" type="slidenum">
              <a:rPr lang="en-US" sz="1400" smtClean="0">
                <a:latin typeface="+mn-lt"/>
              </a:rPr>
              <a:pPr>
                <a:defRPr/>
              </a:pPr>
              <a:t>23</a:t>
            </a:fld>
            <a:endParaRPr lang="en-US" sz="1400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0" y="1400919"/>
            <a:ext cx="9144000" cy="14417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Benjamin Limmer, AICP</a:t>
            </a:r>
          </a:p>
          <a:p>
            <a:pPr marL="0" indent="0" algn="ctr"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Assistant General Manager, Planning</a:t>
            </a:r>
          </a:p>
          <a:p>
            <a:pPr marL="0" indent="0" algn="ctr"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404-848-4401</a:t>
            </a:r>
          </a:p>
          <a:p>
            <a:pPr marL="0" indent="0" algn="ctr"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blimmer@itsmarta.com</a:t>
            </a:r>
          </a:p>
          <a:p>
            <a:pPr eaLnBrk="1" hangingPunct="1"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12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SzPct val="150000"/>
              <a:buFont typeface="Arial" charset="0"/>
              <a:buNone/>
              <a:defRPr/>
            </a:pPr>
            <a:endParaRPr lang="en-US" altLang="en-US" sz="24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183" y="3557354"/>
            <a:ext cx="2851634" cy="29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1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Operations Analysis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900" y="1599072"/>
            <a:ext cx="5253356" cy="42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Improve transit operations efficiency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alternative services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Improved service to current riders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Attract “choice” riders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 sustainable future service plans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Connect communities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Comprehensive Operations Analysis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56" y="1746126"/>
            <a:ext cx="3290135" cy="270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45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Bus Service Today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900" y="1599072"/>
            <a:ext cx="5253356" cy="23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tiers of service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Significant gap between rail and bus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Rebrand bus network to attract “lifestyle” markets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Comprehensive Operations Analysis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78" y="1599072"/>
            <a:ext cx="3455988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99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Bus Service Tomorrow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900" y="1599072"/>
            <a:ext cx="5253356" cy="23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tiers of service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Significant gap between rail and bus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Rebrand bus network to attract “lifestyle” markets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Comprehensive Operations Analysis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53" y="1599072"/>
            <a:ext cx="3452813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36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MARTA Bus Service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Comprehensive Operations Analysis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7" y="1293085"/>
            <a:ext cx="7897187" cy="47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44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 Recommendations: Bus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900" y="1599072"/>
            <a:ext cx="5253356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Arterial Rapid Transit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Express Routes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Circulators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Frequent Local</a:t>
            </a:r>
          </a:p>
          <a:p>
            <a:pPr marL="0" indent="0" eaLnBrk="1" hangingPunct="1">
              <a:spcBef>
                <a:spcPts val="475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(15 min or less)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46 Supporting Local</a:t>
            </a:r>
          </a:p>
          <a:p>
            <a:pPr marL="0" indent="0" eaLnBrk="1" hangingPunct="1">
              <a:spcBef>
                <a:spcPts val="475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(30 min or greater)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Comprehensive Operations Analysis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222963"/>
            <a:ext cx="2743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767100"/>
            <a:ext cx="18605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2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 Recommendations: Rail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900" y="1599072"/>
            <a:ext cx="5253356" cy="33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Maintain at least the 10 minute headways all day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Improve headways during peak periods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Improve wayfinding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Push forward with rail expansion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Comprehensive Operations Analysis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29" y="1749336"/>
            <a:ext cx="35004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5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658938" y="73025"/>
            <a:ext cx="7335837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04F77-3767-944B-8C6E-170E30D9CAF4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59563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0256" y="683486"/>
            <a:ext cx="8479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 Recommendations: Mobility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900" y="1599072"/>
            <a:ext cx="5253356" cy="373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supplemental services to address      demand peaks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Stop Call Center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Promote Department of Human Services coordination</a:t>
            </a:r>
          </a:p>
          <a:p>
            <a:pPr eaLnBrk="1" hangingPunct="1">
              <a:spcBef>
                <a:spcPts val="475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 with local governments to improve sidewalks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14588" y="39688"/>
            <a:ext cx="6024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Comprehensive Operations Analysis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3" y="6013663"/>
            <a:ext cx="1229710" cy="645900"/>
          </a:xfrm>
          <a:prstGeom prst="rect">
            <a:avLst/>
          </a:prstGeom>
        </p:spPr>
      </p:pic>
      <p:pic>
        <p:nvPicPr>
          <p:cNvPr id="12" name="Picture 2" descr="C:\Users\mm39prof\AppData\Local\Microsoft\Windows\Temporary Internet Files\Content.IE5\VZ5HA1GA\MartaMobility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56" y="1735215"/>
            <a:ext cx="3223810" cy="22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6"/>
          <a:stretch>
            <a:fillRect/>
          </a:stretch>
        </p:blipFill>
        <p:spPr bwMode="auto">
          <a:xfrm>
            <a:off x="5596256" y="3965329"/>
            <a:ext cx="3223810" cy="12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92069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gendaDocument" ma:contentTypeID="0x01010056F13056F1FA4407A97C80D9E2A44937008BD2A6C3DDF1864BA8B9D8054F9E37E3" ma:contentTypeVersion="4" ma:contentTypeDescription="All documents in the Agenda Document Set (in Document Workspaces) are of this content type." ma:contentTypeScope="" ma:versionID="e01f62af98b50eacfcfe2132b160c0c1">
  <xsd:schema xmlns:xsd="http://www.w3.org/2001/XMLSchema" xmlns:xs="http://www.w3.org/2001/XMLSchema" xmlns:p="http://schemas.microsoft.com/office/2006/metadata/properties" xmlns:ns2="a391cc49-69a7-411e-bd4f-54829e31358d" targetNamespace="http://schemas.microsoft.com/office/2006/metadata/properties" ma:root="true" ma:fieldsID="e5c9a400faae7435f9279302c241c5bb" ns2:_="">
    <xsd:import namespace="a391cc49-69a7-411e-bd4f-54829e31358d"/>
    <xsd:element name="properties">
      <xsd:complexType>
        <xsd:sequence>
          <xsd:element name="documentManagement">
            <xsd:complexType>
              <xsd:all>
                <xsd:element ref="ns2:PublishDocumentToBoar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1cc49-69a7-411e-bd4f-54829e31358d" elementFormDefault="qualified">
    <xsd:import namespace="http://schemas.microsoft.com/office/2006/documentManagement/types"/>
    <xsd:import namespace="http://schemas.microsoft.com/office/infopath/2007/PartnerControls"/>
    <xsd:element name="PublishDocumentToBoard" ma:index="6" ma:displayName="Publish Document To Board" ma:default="FALSE" ma:internalName="PublishDocumentToBoar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DocumentToBoard xmlns="a391cc49-69a7-411e-bd4f-54829e31358d">true</PublishDocumentToBoar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23F7F6-D127-44DF-9C64-C9B56FFC8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1cc49-69a7-411e-bd4f-54829e3135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3FCE7E-A9D8-439B-BFD7-06D142786801}">
  <ds:schemaRefs>
    <ds:schemaRef ds:uri="http://schemas.microsoft.com/office/2006/metadata/properties"/>
    <ds:schemaRef ds:uri="http://purl.org/dc/terms/"/>
    <ds:schemaRef ds:uri="a391cc49-69a7-411e-bd4f-54829e31358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A859E7-D5BE-47B3-B186-2626D9A2B6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12055</TotalTime>
  <Words>863</Words>
  <Application>Microsoft Office PowerPoint</Application>
  <PresentationFormat>On-screen Show (4:3)</PresentationFormat>
  <Paragraphs>254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Wingdings</vt:lpstr>
      <vt:lpstr>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I-20 East Corridor Transit Initiative</dc:title>
  <dc:creator>Michael Allen</dc:creator>
  <cp:lastModifiedBy>Limmer, Benjamin</cp:lastModifiedBy>
  <cp:revision>427</cp:revision>
  <cp:lastPrinted>2016-09-06T14:53:13Z</cp:lastPrinted>
  <dcterms:created xsi:type="dcterms:W3CDTF">2010-08-12T14:02:27Z</dcterms:created>
  <dcterms:modified xsi:type="dcterms:W3CDTF">2017-05-16T12:29:21Z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0x01010056F13056F1FA4407A97C80D9E2A44937008BD2A6C3DDF1864BA8B9D8054F9E37E3</vt:lpwstr>
  </property>
</Properties>
</file>