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63" r:id="rId5"/>
    <p:sldId id="265" r:id="rId6"/>
    <p:sldId id="281" r:id="rId7"/>
    <p:sldId id="282" r:id="rId8"/>
    <p:sldId id="270" r:id="rId9"/>
    <p:sldId id="27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9" d="100"/>
          <a:sy n="49" d="100"/>
        </p:scale>
        <p:origin x="18" y="729"/>
      </p:cViewPr>
      <p:guideLst>
        <p:guide orient="horz" pos="2160"/>
        <p:guide pos="30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Labor vs. Non-Labor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472907950524425E-2"/>
          <c:y val="3.0456691823826848E-2"/>
          <c:w val="0.80887103173414943"/>
          <c:h val="0.897743705089511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DE-4E83-82E2-3DCADD51DC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DE-4E83-82E2-3DCADD51DC91}"/>
              </c:ext>
            </c:extLst>
          </c:dPt>
          <c:dLbls>
            <c:dLbl>
              <c:idx val="0"/>
              <c:layout>
                <c:manualLayout>
                  <c:x val="0.10434330228189635"/>
                  <c:y val="1.162210215209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97839674374132"/>
                      <c:h val="0.179119470676301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DE-4E83-82E2-3DCADD51DC91}"/>
                </c:ext>
              </c:extLst>
            </c:dLbl>
            <c:dLbl>
              <c:idx val="1"/>
              <c:layout>
                <c:manualLayout>
                  <c:x val="0.11170816215617346"/>
                  <c:y val="-2.2413755655403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7F9E99-4351-4D23-A77B-FF71856F105F}" type="CATEGORYNAM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27843286-FFFD-424F-B898-1E8D801882DB}" type="VALUE">
                      <a:rPr lang="en-US" sz="160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215302938657685"/>
                      <c:h val="7.33927827196917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DE-4E83-82E2-3DCADD51D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'Powerpoint Data'!$H$16:$H$17</c:f>
              <c:strCache>
                <c:ptCount val="2"/>
                <c:pt idx="0">
                  <c:v>Labor</c:v>
                </c:pt>
                <c:pt idx="1">
                  <c:v>Non-Labor</c:v>
                </c:pt>
              </c:strCache>
            </c:strRef>
          </c:cat>
          <c:val>
            <c:numRef>
              <c:f>'Powerpoint Data'!$I$16:$I$17</c:f>
              <c:numCache>
                <c:formatCode>_("$"* #,##0_);_("$"* \(#,##0\);_("$"* "-"??_);_(@_)</c:formatCode>
                <c:ptCount val="2"/>
                <c:pt idx="0">
                  <c:v>16761102</c:v>
                </c:pt>
                <c:pt idx="1">
                  <c:v>14758260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E-4E83-82E2-3DCADD51D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0.12634</cdr:x>
      <cdr:y>0.76519</cdr:y>
    </cdr:from>
    <cdr:to>
      <cdr:x>0.75924</cdr:x>
      <cdr:y>0.88188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5070" y="3902110"/>
          <a:ext cx="3381829" cy="595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0.66051</cdr:x>
      <cdr:y>0.76406</cdr:y>
    </cdr:from>
    <cdr:to>
      <cdr:x>0.90952</cdr:x>
      <cdr:y>0.83045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9356" y="3896379"/>
          <a:ext cx="1330545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4E4A-B668-0F4E-AA5C-3E12C79BEDC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B260-044E-3842-9DC8-60BC243B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0937-BF75-E44D-A710-D28EA17FC14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F778-4FCF-0A4A-BFBB-CD531857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Call</a:t>
            </a:r>
            <a:r>
              <a:rPr lang="en-US" baseline="0" dirty="0"/>
              <a:t> Agents – 24x7x365</a:t>
            </a:r>
          </a:p>
          <a:p>
            <a:r>
              <a:rPr lang="en-US" baseline="0" dirty="0"/>
              <a:t>4 Desktop Support </a:t>
            </a:r>
          </a:p>
          <a:p>
            <a:r>
              <a:rPr lang="en-US" baseline="0" dirty="0"/>
              <a:t>10 Server Administrators</a:t>
            </a:r>
          </a:p>
          <a:p>
            <a:r>
              <a:rPr lang="en-US" baseline="0" dirty="0"/>
              <a:t>5 Network Administrators</a:t>
            </a:r>
          </a:p>
          <a:p>
            <a:r>
              <a:rPr lang="en-US" baseline="0" dirty="0"/>
              <a:t>1 Storage Administrators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611-F62A-4B25-BE5D-7D0E004251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0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buFont typeface="+mj-lt"/>
              <a:buAutoNum type="arabicPeriod"/>
            </a:pPr>
            <a:r>
              <a:rPr lang="en-US" sz="1200" dirty="0"/>
              <a:t>Automatic Vehicle Locator (Trapeze)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Automated Fare Collection (Cubic)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Automated Dispatcher (</a:t>
            </a:r>
            <a:r>
              <a:rPr lang="en-US" sz="1200" dirty="0" err="1"/>
              <a:t>Transched</a:t>
            </a:r>
            <a:r>
              <a:rPr lang="en-US" sz="1200" dirty="0"/>
              <a:t>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Badging System (C-Cure)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CCTV (</a:t>
            </a:r>
            <a:r>
              <a:rPr lang="en-US" sz="1200" dirty="0" err="1"/>
              <a:t>Genetec</a:t>
            </a:r>
            <a:r>
              <a:rPr lang="en-US" sz="1200" dirty="0"/>
              <a:t>/BRS/Apollo)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Database (Oracle/Microsoft)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Business Intelligence and Data Warehouse (Oracle and SAP)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Enterprise Asset Management (Trapeze)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Enterprise Resource Planning (Oracle)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Geographic Information System (ESRI)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Internet and Intranet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Microsoft Email, Office &amp; SharePoint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Mobility (Trapeze)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Police Systems (PAMET)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Scheduling &amp; Run Cutter (Trapeze)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/>
              <a:t>Train Control (Alstom &amp; </a:t>
            </a:r>
            <a:r>
              <a:rPr lang="en-US" sz="1200" dirty="0" err="1"/>
              <a:t>Arinc</a:t>
            </a:r>
            <a:r>
              <a:rPr lang="en-US" sz="12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611-F62A-4B25-BE5D-7D0E004251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611-F62A-4B25-BE5D-7D0E004251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2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Est. $300 per station per month.</a:t>
            </a:r>
          </a:p>
          <a:p>
            <a:r>
              <a:rPr lang="en-US" sz="1200" dirty="0"/>
              <a:t>Est.</a:t>
            </a:r>
            <a:r>
              <a:rPr lang="en-US" sz="1200" baseline="0" dirty="0"/>
              <a:t> $54,000 per year for all 15 stations</a:t>
            </a:r>
          </a:p>
          <a:p>
            <a:r>
              <a:rPr lang="en-US" sz="1200" baseline="0" dirty="0"/>
              <a:t>Est. $1M for 19 years. 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611-F62A-4B25-BE5D-7D0E004251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7E7F-31CB-BC45-995E-62ECA5DF150C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3F0-5D53-664F-B4CF-FD07941FC183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84A5-85B2-004D-9224-14CD1969AAD2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2680-01AB-E042-BBA6-1F64690D3E5A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B35D-EBBD-A941-B5FF-2D47406EE2A8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342D-6711-4947-BC2D-1720BDB7AE8C}" type="datetime1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1A0E-B409-2348-BCDF-7A62FF137372}" type="datetime1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87FD-F866-8A45-A29D-698BEB1D3ABD}" type="datetime1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CE8-C4D7-E349-9C5B-B3C18CEC7774}" type="datetime1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8A-CE48-D244-83A4-029836DB109F}" type="datetime1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295F-2129-2F42-BADE-6B8A4F6D1DFA}" type="datetime1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336C-3B88-3A45-9C66-94D8468D09CE}" type="datetime1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MAX Logo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" y="95405"/>
            <a:ext cx="2401991" cy="93778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1803002" y="782477"/>
            <a:ext cx="71105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4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w-AGoSzS2g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pendata.atlantaregional.com/" TargetMode="Externa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Ming Hsi</a:t>
            </a:r>
          </a:p>
          <a:p>
            <a:r>
              <a:rPr lang="en-US" dirty="0"/>
              <a:t>AGM of Technology / CIO</a:t>
            </a:r>
          </a:p>
          <a:p>
            <a:r>
              <a:rPr lang="en-US" dirty="0"/>
              <a:t>May 18, 2017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97952" y="510735"/>
            <a:ext cx="4146048" cy="67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i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92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r="26121" b="1"/>
          <a:stretch/>
        </p:blipFill>
        <p:spPr>
          <a:xfrm>
            <a:off x="6880453" y="1478009"/>
            <a:ext cx="1736793" cy="381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r="-3" b="11061"/>
          <a:stretch/>
        </p:blipFill>
        <p:spPr>
          <a:xfrm>
            <a:off x="4061047" y="3099677"/>
            <a:ext cx="2702792" cy="2191572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 r="-3" b="24037"/>
          <a:stretch/>
        </p:blipFill>
        <p:spPr>
          <a:xfrm>
            <a:off x="4061047" y="1478009"/>
            <a:ext cx="2702792" cy="1497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138" y="-124101"/>
            <a:ext cx="4902591" cy="125745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Mobile Ticketing System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16635" y="1478009"/>
            <a:ext cx="3360540" cy="4047106"/>
          </a:xfrm>
        </p:spPr>
        <p:txBody>
          <a:bodyPr>
            <a:noAutofit/>
          </a:bodyPr>
          <a:lstStyle/>
          <a:p>
            <a:pPr>
              <a:buClr>
                <a:srgbClr val="77793A"/>
              </a:buClr>
            </a:pPr>
            <a:r>
              <a:rPr lang="en-US" sz="2000" dirty="0"/>
              <a:t>Purchase and ride the system with smart phones </a:t>
            </a:r>
          </a:p>
          <a:p>
            <a:pPr>
              <a:buClr>
                <a:srgbClr val="77793A"/>
              </a:buClr>
            </a:pPr>
            <a:r>
              <a:rPr lang="en-US" sz="2000" dirty="0"/>
              <a:t>Pilot for mobile ticketing system finished in fall 2016</a:t>
            </a:r>
          </a:p>
          <a:p>
            <a:pPr>
              <a:buClr>
                <a:srgbClr val="77793A"/>
              </a:buClr>
            </a:pPr>
            <a:r>
              <a:rPr lang="en-US" sz="2000" dirty="0"/>
              <a:t>500 pilot users signed up</a:t>
            </a:r>
          </a:p>
          <a:p>
            <a:pPr>
              <a:buClr>
                <a:srgbClr val="77793A"/>
              </a:buClr>
            </a:pPr>
            <a:r>
              <a:rPr lang="en-US" sz="2000" dirty="0"/>
              <a:t>88% were satisfied and 83% would likely use Breeze Mobile</a:t>
            </a:r>
          </a:p>
          <a:p>
            <a:pPr>
              <a:buClr>
                <a:srgbClr val="77793A"/>
              </a:buClr>
            </a:pPr>
            <a:r>
              <a:rPr lang="en-US" sz="2000" dirty="0"/>
              <a:t>Full implementation scheduled for fall 2017</a:t>
            </a:r>
          </a:p>
        </p:txBody>
      </p:sp>
    </p:spTree>
    <p:extLst>
      <p:ext uri="{BB962C8B-B14F-4D97-AF65-F5344CB8AC3E}">
        <p14:creationId xmlns:p14="http://schemas.microsoft.com/office/powerpoint/2010/main" val="218141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049" y="3096933"/>
            <a:ext cx="4074922" cy="229214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151" y="1098133"/>
            <a:ext cx="1638608" cy="1642715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0" y="1200895"/>
            <a:ext cx="1916810" cy="1437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58141"/>
            <a:ext cx="6492240" cy="1008731"/>
          </a:xfrm>
        </p:spPr>
        <p:txBody>
          <a:bodyPr>
            <a:noAutofit/>
          </a:bodyPr>
          <a:lstStyle/>
          <a:p>
            <a:r>
              <a:rPr lang="en-US" sz="3600" dirty="0"/>
              <a:t>Audio Visual Information System</a:t>
            </a:r>
          </a:p>
        </p:txBody>
      </p:sp>
      <p:sp>
        <p:nvSpPr>
          <p:cNvPr id="27" name="Content Placeholder 18"/>
          <p:cNvSpPr>
            <a:spLocks noGrp="1"/>
          </p:cNvSpPr>
          <p:nvPr>
            <p:ph idx="1"/>
          </p:nvPr>
        </p:nvSpPr>
        <p:spPr>
          <a:xfrm>
            <a:off x="616137" y="1098133"/>
            <a:ext cx="3683870" cy="5323769"/>
          </a:xfrm>
        </p:spPr>
        <p:txBody>
          <a:bodyPr>
            <a:normAutofit/>
          </a:bodyPr>
          <a:lstStyle/>
          <a:p>
            <a:r>
              <a:rPr lang="en-US" sz="1800" dirty="0"/>
              <a:t>More relevant and consistent communication with our riders</a:t>
            </a:r>
          </a:p>
          <a:p>
            <a:r>
              <a:rPr lang="en-US" sz="1800" dirty="0"/>
              <a:t>Replacement of aging equipment</a:t>
            </a:r>
          </a:p>
          <a:p>
            <a:r>
              <a:rPr lang="en-US" sz="1800" dirty="0"/>
              <a:t>Better integration with regional transit data</a:t>
            </a:r>
          </a:p>
          <a:p>
            <a:r>
              <a:rPr lang="en-US" sz="1800" dirty="0"/>
              <a:t>Emergency alert capabilities</a:t>
            </a:r>
          </a:p>
          <a:p>
            <a:r>
              <a:rPr lang="en-US" sz="1800" dirty="0"/>
              <a:t>ADA compliance</a:t>
            </a:r>
          </a:p>
          <a:p>
            <a:r>
              <a:rPr lang="en-US" sz="1800" dirty="0"/>
              <a:t>$30M funding from the State of Georgia Go! Transit grant</a:t>
            </a:r>
          </a:p>
          <a:p>
            <a:r>
              <a:rPr lang="en-US" sz="1800" dirty="0"/>
              <a:t>320+ signs at entrances and on the concourse and platform level</a:t>
            </a:r>
          </a:p>
          <a:p>
            <a:r>
              <a:rPr lang="en-US" sz="1800" dirty="0"/>
              <a:t>4500+ speakers with ambient sensors and synchronizing with the signs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95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6" y="3342331"/>
            <a:ext cx="2202657" cy="97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36" y="4625752"/>
            <a:ext cx="1656315" cy="75776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22" y="2091320"/>
            <a:ext cx="2565346" cy="104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87" y="40056"/>
            <a:ext cx="3893344" cy="994172"/>
          </a:xfrm>
        </p:spPr>
        <p:txBody>
          <a:bodyPr>
            <a:normAutofit/>
          </a:bodyPr>
          <a:lstStyle/>
          <a:p>
            <a:r>
              <a:rPr lang="en-US" sz="3600" dirty="0"/>
              <a:t>More Innovation</a:t>
            </a:r>
          </a:p>
        </p:txBody>
      </p:sp>
      <p:pic>
        <p:nvPicPr>
          <p:cNvPr id="23" name="lw-AGoSzS2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201" y="2091320"/>
            <a:ext cx="6264415" cy="469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43" y="1212683"/>
            <a:ext cx="2484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October Hackathon</a:t>
            </a:r>
          </a:p>
          <a:p>
            <a:r>
              <a:rPr lang="en-US" sz="1400" dirty="0"/>
              <a:t>Total Participants: 197</a:t>
            </a:r>
          </a:p>
          <a:p>
            <a:r>
              <a:rPr lang="en-US" sz="1400" dirty="0"/>
              <a:t>Team: 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1775" y="1212682"/>
            <a:ext cx="2484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February Hackathon</a:t>
            </a:r>
          </a:p>
          <a:p>
            <a:r>
              <a:rPr lang="en-US" sz="1400" dirty="0"/>
              <a:t>Total Participants: 316</a:t>
            </a:r>
          </a:p>
          <a:p>
            <a:r>
              <a:rPr lang="en-US" sz="1400" dirty="0"/>
              <a:t>Team: 36</a:t>
            </a:r>
          </a:p>
        </p:txBody>
      </p:sp>
    </p:spTree>
    <p:extLst>
      <p:ext uri="{BB962C8B-B14F-4D97-AF65-F5344CB8AC3E}">
        <p14:creationId xmlns:p14="http://schemas.microsoft.com/office/powerpoint/2010/main" val="98073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34276"/>
          <a:stretch/>
        </p:blipFill>
        <p:spPr>
          <a:xfrm>
            <a:off x="5872163" y="2605401"/>
            <a:ext cx="3031808" cy="1397320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 b="53999"/>
          <a:stretch/>
        </p:blipFill>
        <p:spPr>
          <a:xfrm>
            <a:off x="5872164" y="1087433"/>
            <a:ext cx="3031807" cy="139731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2" b="14848"/>
          <a:stretch/>
        </p:blipFill>
        <p:spPr>
          <a:xfrm>
            <a:off x="5872164" y="4123368"/>
            <a:ext cx="3031807" cy="1421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875" y="47441"/>
            <a:ext cx="4653738" cy="1008731"/>
          </a:xfrm>
        </p:spPr>
        <p:txBody>
          <a:bodyPr>
            <a:normAutofit/>
          </a:bodyPr>
          <a:lstStyle/>
          <a:p>
            <a:r>
              <a:rPr lang="en-US" sz="3000" dirty="0"/>
              <a:t>More Innovation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616136" y="1087433"/>
            <a:ext cx="4653738" cy="5559552"/>
          </a:xfrm>
        </p:spPr>
        <p:txBody>
          <a:bodyPr>
            <a:noAutofit/>
          </a:bodyPr>
          <a:lstStyle/>
          <a:p>
            <a:r>
              <a:rPr lang="en-US" sz="2400" dirty="0"/>
              <a:t>Smart City and </a:t>
            </a:r>
            <a:r>
              <a:rPr lang="en-US" sz="2400" dirty="0" err="1"/>
              <a:t>IoT</a:t>
            </a:r>
            <a:endParaRPr lang="en-US" sz="2400" dirty="0"/>
          </a:p>
          <a:p>
            <a:r>
              <a:rPr lang="en-US" sz="2400" dirty="0"/>
              <a:t>Partner with City of Atlanta</a:t>
            </a:r>
          </a:p>
          <a:p>
            <a:r>
              <a:rPr lang="en-US" sz="2400" dirty="0"/>
              <a:t>Launch a regional open data source portal:</a:t>
            </a:r>
          </a:p>
          <a:p>
            <a:pPr lvl="1"/>
            <a:r>
              <a:rPr lang="en-US" sz="1800" dirty="0"/>
              <a:t>http://opendata.itsmarta.com</a:t>
            </a:r>
          </a:p>
          <a:p>
            <a:pPr lvl="1"/>
            <a:r>
              <a:rPr lang="en-US" sz="1800" dirty="0"/>
              <a:t>http://www.itsmarta.com/app-developer-resources.aspx</a:t>
            </a:r>
            <a:endParaRPr lang="en-US" sz="1800" dirty="0">
              <a:hlinkClick r:id="rId5"/>
            </a:endParaRPr>
          </a:p>
          <a:p>
            <a:pPr lvl="2"/>
            <a:r>
              <a:rPr lang="en-US" sz="1600" dirty="0"/>
              <a:t>MARTA Bus GTFS-Real-Time Data</a:t>
            </a:r>
          </a:p>
          <a:p>
            <a:pPr lvl="2"/>
            <a:r>
              <a:rPr lang="en-US" sz="1600" dirty="0"/>
              <a:t>MARTA Bus Real-Time RESTful API</a:t>
            </a:r>
          </a:p>
          <a:p>
            <a:pPr lvl="2"/>
            <a:r>
              <a:rPr lang="en-US" sz="1600" dirty="0"/>
              <a:t>MARTA Rail Real-Time RESTful API</a:t>
            </a:r>
          </a:p>
          <a:p>
            <a:pPr lvl="1"/>
            <a:r>
              <a:rPr lang="en-US" sz="1800" dirty="0"/>
              <a:t>http://opendata.atlantaregional.com</a:t>
            </a:r>
          </a:p>
          <a:p>
            <a:pPr lvl="1"/>
            <a:r>
              <a:rPr lang="en-US" sz="1800" dirty="0"/>
              <a:t>http://opendata.atlantapd.org</a:t>
            </a:r>
          </a:p>
        </p:txBody>
      </p:sp>
    </p:spTree>
    <p:extLst>
      <p:ext uri="{BB962C8B-B14F-4D97-AF65-F5344CB8AC3E}">
        <p14:creationId xmlns:p14="http://schemas.microsoft.com/office/powerpoint/2010/main" val="124526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16" y="1430812"/>
            <a:ext cx="3466352" cy="2738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16" y="4393233"/>
            <a:ext cx="3466352" cy="1941157"/>
          </a:xfrm>
          <a:prstGeom prst="rect">
            <a:avLst/>
          </a:prstGeom>
        </p:spPr>
      </p:pic>
      <p:pic>
        <p:nvPicPr>
          <p:cNvPr id="26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5055" y="1430812"/>
            <a:ext cx="4891319" cy="490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486" y="-296862"/>
            <a:ext cx="8229600" cy="1143000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600" dirty="0"/>
              <a:t>More Riders</a:t>
            </a:r>
          </a:p>
        </p:txBody>
      </p:sp>
    </p:spTree>
    <p:extLst>
      <p:ext uri="{BB962C8B-B14F-4D97-AF65-F5344CB8AC3E}">
        <p14:creationId xmlns:p14="http://schemas.microsoft.com/office/powerpoint/2010/main" val="106493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026" y="274367"/>
            <a:ext cx="5810250" cy="4214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Technology Core Functions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1087" y="2061131"/>
            <a:ext cx="3203536" cy="3270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4248" y="2559726"/>
            <a:ext cx="1594925" cy="1453088"/>
            <a:chOff x="1097280" y="1830196"/>
            <a:chExt cx="2126566" cy="1937450"/>
          </a:xfrm>
        </p:grpSpPr>
        <p:sp>
          <p:nvSpPr>
            <p:cNvPr id="4" name="Rectangle 3"/>
            <p:cNvSpPr/>
            <p:nvPr/>
          </p:nvSpPr>
          <p:spPr>
            <a:xfrm>
              <a:off x="1270672" y="1830196"/>
              <a:ext cx="1759883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5,000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97280" y="2813538"/>
              <a:ext cx="212656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Calls Answered by Service Desk per month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1087" y="3928847"/>
            <a:ext cx="1594925" cy="1245337"/>
            <a:chOff x="3525729" y="1830196"/>
            <a:chExt cx="2126566" cy="1660449"/>
          </a:xfrm>
        </p:grpSpPr>
        <p:sp>
          <p:nvSpPr>
            <p:cNvPr id="6" name="Rectangle 5"/>
            <p:cNvSpPr/>
            <p:nvPr/>
          </p:nvSpPr>
          <p:spPr>
            <a:xfrm>
              <a:off x="3898226" y="1830196"/>
              <a:ext cx="1381574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52%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5729" y="2813537"/>
              <a:ext cx="21265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First Contact Resolution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6011" y="3928847"/>
            <a:ext cx="1594925" cy="1037588"/>
            <a:chOff x="3525729" y="1830196"/>
            <a:chExt cx="2126566" cy="1383451"/>
          </a:xfrm>
        </p:grpSpPr>
        <p:sp>
          <p:nvSpPr>
            <p:cNvPr id="11" name="Rectangle 10"/>
            <p:cNvSpPr/>
            <p:nvPr/>
          </p:nvSpPr>
          <p:spPr>
            <a:xfrm>
              <a:off x="3898226" y="1830196"/>
              <a:ext cx="1381574" cy="92333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5729" y="2813538"/>
              <a:ext cx="212656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Abandon Rate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6764" y="2133407"/>
            <a:ext cx="257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Service Desk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4" y="2574612"/>
            <a:ext cx="1239124" cy="123912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57647" y="2061131"/>
            <a:ext cx="3000320" cy="3270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5559" y="2061131"/>
            <a:ext cx="257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Customer Facing Technology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8351" y="3168142"/>
            <a:ext cx="1594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83541" y="3896286"/>
            <a:ext cx="1594925" cy="1037589"/>
            <a:chOff x="1097280" y="1830196"/>
            <a:chExt cx="2126566" cy="1383452"/>
          </a:xfrm>
        </p:grpSpPr>
        <p:sp>
          <p:nvSpPr>
            <p:cNvPr id="29" name="Rectangle 28"/>
            <p:cNvSpPr/>
            <p:nvPr/>
          </p:nvSpPr>
          <p:spPr>
            <a:xfrm>
              <a:off x="1532497" y="1830196"/>
              <a:ext cx="1236236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7280" y="2813539"/>
              <a:ext cx="212656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Digital Signs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30696" y="3896286"/>
            <a:ext cx="1594925" cy="1017359"/>
            <a:chOff x="1163372" y="1830196"/>
            <a:chExt cx="2126566" cy="1356478"/>
          </a:xfrm>
        </p:grpSpPr>
        <p:sp>
          <p:nvSpPr>
            <p:cNvPr id="32" name="Rectangle 31"/>
            <p:cNvSpPr/>
            <p:nvPr/>
          </p:nvSpPr>
          <p:spPr>
            <a:xfrm>
              <a:off x="1270672" y="1830196"/>
              <a:ext cx="1759883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1,600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63372" y="2786565"/>
              <a:ext cx="212656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Breeze Devices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34984" y="2061131"/>
            <a:ext cx="1811603" cy="3320803"/>
            <a:chOff x="4883928" y="1863968"/>
            <a:chExt cx="2415471" cy="4427737"/>
          </a:xfrm>
        </p:grpSpPr>
        <p:grpSp>
          <p:nvGrpSpPr>
            <p:cNvPr id="37" name="Group 36"/>
            <p:cNvGrpSpPr/>
            <p:nvPr/>
          </p:nvGrpSpPr>
          <p:grpSpPr>
            <a:xfrm>
              <a:off x="4883928" y="1863968"/>
              <a:ext cx="2350940" cy="4360985"/>
              <a:chOff x="879231" y="1863968"/>
              <a:chExt cx="4734951" cy="436098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879231" y="1863968"/>
                <a:ext cx="4734951" cy="43609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230890" y="2965697"/>
                <a:ext cx="4075146" cy="1692772"/>
                <a:chOff x="-883374" y="2267131"/>
                <a:chExt cx="4075146" cy="169277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-883374" y="2267131"/>
                  <a:ext cx="4075146" cy="92333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405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3,000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-684432" y="3005795"/>
                  <a:ext cx="3824258" cy="954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>
                      <a:solidFill>
                        <a:schemeClr val="bg1"/>
                      </a:solidFill>
                    </a:rPr>
                    <a:t>Desktops, Laptops and Tablets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534898" y="1960336"/>
                <a:ext cx="34333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User Devices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5058529" y="4593382"/>
              <a:ext cx="1997550" cy="92332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3,000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13985" y="5337597"/>
              <a:ext cx="238541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Office, Customer, ETS, Parking Deck and Elevator Phones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63042" y="2684087"/>
            <a:ext cx="1594925" cy="1037589"/>
            <a:chOff x="1097280" y="1830196"/>
            <a:chExt cx="2126566" cy="1383452"/>
          </a:xfrm>
        </p:grpSpPr>
        <p:sp>
          <p:nvSpPr>
            <p:cNvPr id="36" name="Rectangle 35"/>
            <p:cNvSpPr/>
            <p:nvPr/>
          </p:nvSpPr>
          <p:spPr>
            <a:xfrm>
              <a:off x="1883020" y="1830196"/>
              <a:ext cx="535189" cy="92333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7280" y="2813539"/>
              <a:ext cx="212656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Mobile Apps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70394" y="2684087"/>
            <a:ext cx="1594925" cy="1037589"/>
            <a:chOff x="1097280" y="1830196"/>
            <a:chExt cx="2126566" cy="1383452"/>
          </a:xfrm>
        </p:grpSpPr>
        <p:sp>
          <p:nvSpPr>
            <p:cNvPr id="43" name="Rectangle 42"/>
            <p:cNvSpPr/>
            <p:nvPr/>
          </p:nvSpPr>
          <p:spPr>
            <a:xfrm>
              <a:off x="1883018" y="1830196"/>
              <a:ext cx="535190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7280" y="2813539"/>
              <a:ext cx="212656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Websites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4" y="1048661"/>
            <a:ext cx="4556400" cy="5531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4" y="2892387"/>
            <a:ext cx="367747" cy="256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81" y="2329332"/>
            <a:ext cx="210119" cy="146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36" y="4290388"/>
            <a:ext cx="227201" cy="158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84" y="4275739"/>
            <a:ext cx="227201" cy="15835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6" idx="2"/>
            <a:endCxn id="18" idx="0"/>
          </p:cNvCxnSpPr>
          <p:nvPr/>
        </p:nvCxnSpPr>
        <p:spPr>
          <a:xfrm>
            <a:off x="2448368" y="3148695"/>
            <a:ext cx="812169" cy="114169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</p:cNvCxnSpPr>
          <p:nvPr/>
        </p:nvCxnSpPr>
        <p:spPr>
          <a:xfrm>
            <a:off x="3111041" y="2475779"/>
            <a:ext cx="616484" cy="1799960"/>
          </a:xfrm>
          <a:prstGeom prst="straightConnector1">
            <a:avLst/>
          </a:prstGeom>
          <a:ln w="5715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48" y="1048661"/>
            <a:ext cx="4215403" cy="553139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83026" y="274367"/>
            <a:ext cx="5810250" cy="4214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Technology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9715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1976" y="1331543"/>
            <a:ext cx="2127903" cy="409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8297214" y="4065889"/>
            <a:ext cx="11961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13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0" y="4507907"/>
            <a:ext cx="913619" cy="916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2" y="2656221"/>
            <a:ext cx="815668" cy="81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160" y="1590804"/>
            <a:ext cx="677121" cy="67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9" y="3764599"/>
            <a:ext cx="602580" cy="602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71" y="3664545"/>
            <a:ext cx="822229" cy="82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71" y="4608256"/>
            <a:ext cx="668487" cy="74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0" y="2656221"/>
            <a:ext cx="984949" cy="844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41" y="1831644"/>
            <a:ext cx="702488" cy="436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2" y="1980582"/>
            <a:ext cx="1664256" cy="894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0062" y="2916779"/>
            <a:ext cx="20317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Enterprise Applications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3115" y="1447795"/>
            <a:ext cx="1313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40" y="3956662"/>
            <a:ext cx="2000250" cy="1285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99016" y="5273606"/>
            <a:ext cx="24950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Virtual and Physical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5073" y="3461264"/>
            <a:ext cx="1313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830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18" y="3943045"/>
            <a:ext cx="982540" cy="982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18220" y="4920617"/>
            <a:ext cx="1349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Petabyte Storage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8370" y="3455873"/>
            <a:ext cx="1313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1.6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04" y="3975024"/>
            <a:ext cx="1473881" cy="9185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92205" y="4982626"/>
            <a:ext cx="1517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Network Routers &amp; Switches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72227" y="3514048"/>
            <a:ext cx="1313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500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43201" y="2427850"/>
            <a:ext cx="22368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99108" y="3153082"/>
            <a:ext cx="0" cy="438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5999108" y="3373827"/>
            <a:ext cx="2013707" cy="3202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4212827" y="3373827"/>
            <a:ext cx="1797117" cy="27979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83026" y="274367"/>
            <a:ext cx="5810250" cy="4214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Technology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121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4" grpId="0"/>
      <p:bldP spid="25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65330"/>
              </p:ext>
            </p:extLst>
          </p:nvPr>
        </p:nvGraphicFramePr>
        <p:xfrm>
          <a:off x="723783" y="2176096"/>
          <a:ext cx="4007544" cy="38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4507" y="3301469"/>
            <a:ext cx="712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6919" y="3949923"/>
            <a:ext cx="712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54%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7555" y="274638"/>
            <a:ext cx="6270116" cy="525462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cs typeface="Arial" panose="020B0604020202020204" pitchFamily="34" charset="0"/>
              </a:rPr>
              <a:t>FY 17 Operating Budget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51742" y="2241763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FY17 Gross Operating Budget is $31M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146 FTEs and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areas: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Infrastructure and Production Support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Enterprise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Management and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59329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r="7405" b="3"/>
          <a:stretch/>
        </p:blipFill>
        <p:spPr>
          <a:xfrm>
            <a:off x="5872163" y="2978944"/>
            <a:ext cx="3031808" cy="254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9"/>
          <a:stretch/>
        </p:blipFill>
        <p:spPr>
          <a:xfrm>
            <a:off x="5872164" y="1087432"/>
            <a:ext cx="3031807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454" y="0"/>
            <a:ext cx="4653738" cy="1008731"/>
          </a:xfrm>
        </p:spPr>
        <p:txBody>
          <a:bodyPr>
            <a:normAutofit/>
          </a:bodyPr>
          <a:lstStyle/>
          <a:p>
            <a:r>
              <a:rPr lang="en-US" sz="4000" dirty="0"/>
              <a:t>Cellular Services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6136" y="1087432"/>
            <a:ext cx="5039076" cy="5320402"/>
          </a:xfrm>
        </p:spPr>
        <p:txBody>
          <a:bodyPr>
            <a:noAutofit/>
          </a:bodyPr>
          <a:lstStyle/>
          <a:p>
            <a:r>
              <a:rPr lang="en-US" sz="2400" dirty="0"/>
              <a:t>Formed a public private partnership for distributed antenna system and Wi-Fi system at all rail stations</a:t>
            </a:r>
          </a:p>
          <a:p>
            <a:r>
              <a:rPr lang="en-US" sz="2400" dirty="0"/>
              <a:t>Construction completed at three pilot stations: Five Points, Peachtree Center and Dome</a:t>
            </a:r>
          </a:p>
          <a:p>
            <a:r>
              <a:rPr lang="en-US" sz="2400" dirty="0"/>
              <a:t>Two of four carriers signed up for the pilot</a:t>
            </a:r>
          </a:p>
          <a:p>
            <a:r>
              <a:rPr lang="en-US" sz="2400" dirty="0"/>
              <a:t>T-Mobile completed at pilot stations</a:t>
            </a:r>
          </a:p>
          <a:p>
            <a:r>
              <a:rPr lang="en-US" sz="2400" dirty="0"/>
              <a:t>AT&amp;T completed at Five Point stations</a:t>
            </a:r>
          </a:p>
          <a:p>
            <a:r>
              <a:rPr lang="en-US" sz="2400" dirty="0"/>
              <a:t>System-wide implementation: Fall 2018</a:t>
            </a:r>
          </a:p>
        </p:txBody>
      </p:sp>
    </p:spTree>
    <p:extLst>
      <p:ext uri="{BB962C8B-B14F-4D97-AF65-F5344CB8AC3E}">
        <p14:creationId xmlns:p14="http://schemas.microsoft.com/office/powerpoint/2010/main" val="285913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35"/>
          <a:stretch/>
        </p:blipFill>
        <p:spPr>
          <a:xfrm>
            <a:off x="603504" y="2953667"/>
            <a:ext cx="3383631" cy="2334598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r="2" b="8197"/>
          <a:stretch/>
        </p:blipFill>
        <p:spPr>
          <a:xfrm>
            <a:off x="603504" y="1459538"/>
            <a:ext cx="1627689" cy="1378702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>
          <a:xfrm>
            <a:off x="2351845" y="1459538"/>
            <a:ext cx="1624682" cy="1378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49" y="-119772"/>
            <a:ext cx="4666605" cy="1257452"/>
          </a:xfrm>
        </p:spPr>
        <p:txBody>
          <a:bodyPr>
            <a:normAutofit fontScale="90000"/>
          </a:bodyPr>
          <a:lstStyle/>
          <a:p>
            <a:r>
              <a:rPr lang="en-US" dirty="0"/>
              <a:t>Wi-Fi on Rolling Stock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389119" y="1459538"/>
            <a:ext cx="4452425" cy="3828727"/>
          </a:xfrm>
        </p:spPr>
        <p:txBody>
          <a:bodyPr>
            <a:noAutofit/>
          </a:bodyPr>
          <a:lstStyle/>
          <a:p>
            <a:r>
              <a:rPr lang="en-US" sz="2400" dirty="0"/>
              <a:t>Piloted free Wi-Fi on 70 buses</a:t>
            </a:r>
          </a:p>
          <a:p>
            <a:r>
              <a:rPr lang="en-US" sz="2400" dirty="0"/>
              <a:t>Leveraged Wi-Fi infrastructures on the vehicles</a:t>
            </a:r>
          </a:p>
          <a:p>
            <a:r>
              <a:rPr lang="en-US" sz="2400" dirty="0"/>
              <a:t>Free Wi-Fi on all buses: available on 470 buses</a:t>
            </a:r>
          </a:p>
          <a:p>
            <a:r>
              <a:rPr lang="en-US" sz="2400" dirty="0"/>
              <a:t>Free Wi-Fi on all trains: Fall 2017</a:t>
            </a:r>
          </a:p>
        </p:txBody>
      </p:sp>
    </p:spTree>
    <p:extLst>
      <p:ext uri="{BB962C8B-B14F-4D97-AF65-F5344CB8AC3E}">
        <p14:creationId xmlns:p14="http://schemas.microsoft.com/office/powerpoint/2010/main" val="346580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r="4" b="4"/>
          <a:stretch/>
        </p:blipFill>
        <p:spPr>
          <a:xfrm>
            <a:off x="6791269" y="4066886"/>
            <a:ext cx="1749227" cy="111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r="9217" b="-2"/>
          <a:stretch/>
        </p:blipFill>
        <p:spPr>
          <a:xfrm>
            <a:off x="6793993" y="2286066"/>
            <a:ext cx="1746503" cy="1657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1" r="31852" b="-3"/>
          <a:stretch/>
        </p:blipFill>
        <p:spPr>
          <a:xfrm>
            <a:off x="4924697" y="2279897"/>
            <a:ext cx="1746502" cy="2898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49" y="-73048"/>
            <a:ext cx="7911846" cy="909236"/>
          </a:xfrm>
        </p:spPr>
        <p:txBody>
          <a:bodyPr anchor="b">
            <a:normAutofit/>
          </a:bodyPr>
          <a:lstStyle/>
          <a:p>
            <a:r>
              <a:rPr lang="en-US" sz="3600" dirty="0"/>
              <a:t>Wi-Fi Services for All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5243"/>
            <a:ext cx="4014788" cy="3984730"/>
          </a:xfrm>
        </p:spPr>
        <p:txBody>
          <a:bodyPr>
            <a:normAutofit lnSpcReduction="10000"/>
          </a:bodyPr>
          <a:lstStyle/>
          <a:p>
            <a:pPr marL="257175" indent="-257175">
              <a:buClr>
                <a:srgbClr val="70704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 neutral host provider will design, build and maintain a Wi-Fi network for all of MARTA’s stations. </a:t>
            </a:r>
          </a:p>
          <a:p>
            <a:pPr marL="257175" indent="-257175">
              <a:buClr>
                <a:srgbClr val="70704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Comcast will provide free Wi-Fi to all MARTA patrons.</a:t>
            </a:r>
          </a:p>
          <a:p>
            <a:pPr marL="257175" indent="-257175">
              <a:buClr>
                <a:srgbClr val="70704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MARTA will forgo the revenue sharing from Wi-Fi and provide available fiber connectivity.</a:t>
            </a:r>
          </a:p>
          <a:p>
            <a:pPr marL="257175" indent="-257175">
              <a:buClr>
                <a:srgbClr val="70704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Contract modification in progress. </a:t>
            </a:r>
          </a:p>
          <a:p>
            <a:pPr marL="257175" indent="-257175">
              <a:buClr>
                <a:srgbClr val="70704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Anticipated completion date: 2018 Q1</a:t>
            </a:r>
          </a:p>
          <a:p>
            <a:pPr marL="0" indent="0">
              <a:buClr>
                <a:srgbClr val="70704C"/>
              </a:buClr>
              <a:buNone/>
            </a:pPr>
            <a:endParaRPr lang="en-US" sz="1500" dirty="0"/>
          </a:p>
          <a:p>
            <a:pPr>
              <a:buClr>
                <a:srgbClr val="70704C"/>
              </a:buClr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095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2381" y="4196291"/>
            <a:ext cx="1984116" cy="1324398"/>
          </a:xfrm>
          <a:prstGeom prst="rect">
            <a:avLst/>
          </a:prstGeom>
          <a:noFill/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80" y="1087432"/>
            <a:ext cx="2123312" cy="1318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05" y="2879193"/>
            <a:ext cx="2806565" cy="84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770" y="0"/>
            <a:ext cx="5034855" cy="1008731"/>
          </a:xfrm>
        </p:spPr>
        <p:txBody>
          <a:bodyPr>
            <a:normAutofit/>
          </a:bodyPr>
          <a:lstStyle/>
          <a:p>
            <a:r>
              <a:rPr lang="en-US" sz="3600" dirty="0"/>
              <a:t>Breeze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1008731"/>
            <a:ext cx="5042359" cy="46113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 auto-load completed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 Room Upgrade Completed 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Garage Computer Upgrades Completed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PCI Certification in progress 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Fare Promotions (new weekend pass) – May 5, 2017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Retire blue cards – July 2017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AFC Disaster Recovery – Dec 2017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 DCU Upgrades – July 2018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77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640</Words>
  <Application>Microsoft Office PowerPoint</Application>
  <PresentationFormat>On-screen Show (4:3)</PresentationFormat>
  <Paragraphs>140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More Technology</vt:lpstr>
      <vt:lpstr>Technology Core Functions</vt:lpstr>
      <vt:lpstr>Technology Infrastructure</vt:lpstr>
      <vt:lpstr>Technology Infrastructure</vt:lpstr>
      <vt:lpstr>FY 17 Operating Budget </vt:lpstr>
      <vt:lpstr>Cellular Services</vt:lpstr>
      <vt:lpstr>Wi-Fi on Rolling Stock</vt:lpstr>
      <vt:lpstr>Wi-Fi Services for All Stations</vt:lpstr>
      <vt:lpstr>Breeze Improvements</vt:lpstr>
      <vt:lpstr>Mobile Ticketing System</vt:lpstr>
      <vt:lpstr>Audio Visual Information System</vt:lpstr>
      <vt:lpstr>More Innovation</vt:lpstr>
      <vt:lpstr>More Innovation</vt:lpstr>
      <vt:lpstr>More Riders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Allen.</dc:creator>
  <cp:lastModifiedBy>Hsi, Ming</cp:lastModifiedBy>
  <cp:revision>25</cp:revision>
  <dcterms:created xsi:type="dcterms:W3CDTF">2014-05-29T14:51:39Z</dcterms:created>
  <dcterms:modified xsi:type="dcterms:W3CDTF">2017-05-15T01:25:28Z</dcterms:modified>
</cp:coreProperties>
</file>