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1.xml" ContentType="application/vnd.openxmlformats-officedocument.drawingml.chart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1" r:id="rId2"/>
  </p:sldMasterIdLst>
  <p:notesMasterIdLst>
    <p:notesMasterId r:id="rId51"/>
  </p:notesMasterIdLst>
  <p:handoutMasterIdLst>
    <p:handoutMasterId r:id="rId52"/>
  </p:handoutMasterIdLst>
  <p:sldIdLst>
    <p:sldId id="258" r:id="rId3"/>
    <p:sldId id="335" r:id="rId4"/>
    <p:sldId id="287" r:id="rId5"/>
    <p:sldId id="336" r:id="rId6"/>
    <p:sldId id="337" r:id="rId7"/>
    <p:sldId id="311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38" r:id="rId17"/>
    <p:sldId id="320" r:id="rId18"/>
    <p:sldId id="308" r:id="rId19"/>
    <p:sldId id="323" r:id="rId20"/>
    <p:sldId id="307" r:id="rId21"/>
    <p:sldId id="324" r:id="rId22"/>
    <p:sldId id="309" r:id="rId23"/>
    <p:sldId id="310" r:id="rId24"/>
    <p:sldId id="339" r:id="rId25"/>
    <p:sldId id="341" r:id="rId26"/>
    <p:sldId id="342" r:id="rId27"/>
    <p:sldId id="316" r:id="rId28"/>
    <p:sldId id="260" r:id="rId29"/>
    <p:sldId id="261" r:id="rId30"/>
    <p:sldId id="262" r:id="rId31"/>
    <p:sldId id="263" r:id="rId32"/>
    <p:sldId id="313" r:id="rId33"/>
    <p:sldId id="315" r:id="rId34"/>
    <p:sldId id="279" r:id="rId35"/>
    <p:sldId id="281" r:id="rId36"/>
    <p:sldId id="264" r:id="rId37"/>
    <p:sldId id="265" r:id="rId38"/>
    <p:sldId id="286" r:id="rId39"/>
    <p:sldId id="327" r:id="rId40"/>
    <p:sldId id="284" r:id="rId41"/>
    <p:sldId id="317" r:id="rId42"/>
    <p:sldId id="328" r:id="rId43"/>
    <p:sldId id="329" r:id="rId44"/>
    <p:sldId id="330" r:id="rId45"/>
    <p:sldId id="318" r:id="rId46"/>
    <p:sldId id="332" r:id="rId47"/>
    <p:sldId id="334" r:id="rId48"/>
    <p:sldId id="266" r:id="rId49"/>
    <p:sldId id="278" r:id="rId50"/>
  </p:sldIdLst>
  <p:sldSz cx="9144000" cy="6858000" type="screen4x3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31"/>
    <p:restoredTop sz="82099"/>
  </p:normalViewPr>
  <p:slideViewPr>
    <p:cSldViewPr snapToGrid="0" snapToObjects="1">
      <p:cViewPr varScale="1">
        <p:scale>
          <a:sx n="70" d="100"/>
          <a:sy n="70" d="100"/>
        </p:scale>
        <p:origin x="159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7241828590884595E-2"/>
          <c:y val="0.10203409191329101"/>
          <c:w val="0.88561780001646995"/>
          <c:h val="0.82267139666045797"/>
        </c:manualLayout>
      </c:layout>
      <c:barChart>
        <c:barDir val="col"/>
        <c:grouping val="clustered"/>
        <c:varyColors val="0"/>
        <c:ser>
          <c:idx val="3"/>
          <c:order val="3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rgbClr val="C3E4E7"/>
            </a:solidFill>
            <a:ln>
              <a:noFill/>
            </a:ln>
          </c:spPr>
          <c:invertIfNegative val="0"/>
          <c:cat>
            <c:strRef>
              <c:f>Sheet1!$A$2:$A$7</c:f>
              <c:strCache>
                <c:ptCount val="6"/>
                <c:pt idx="0">
                  <c:v>FY12</c:v>
                </c:pt>
                <c:pt idx="1">
                  <c:v>FY13</c:v>
                </c:pt>
                <c:pt idx="2">
                  <c:v>FY14</c:v>
                </c:pt>
                <c:pt idx="3">
                  <c:v>FY15</c:v>
                </c:pt>
                <c:pt idx="4">
                  <c:v>FY16</c:v>
                </c:pt>
                <c:pt idx="5">
                  <c:v>FY17</c:v>
                </c:pt>
              </c:strCache>
            </c:strRef>
          </c:cat>
          <c:val>
            <c:numRef>
              <c:f>Sheet1!$E$2:$E$7</c:f>
              <c:numCache>
                <c:formatCode>0.0</c:formatCode>
                <c:ptCount val="6"/>
                <c:pt idx="0">
                  <c:v>134.88969</c:v>
                </c:pt>
                <c:pt idx="1">
                  <c:v>129.90137899999999</c:v>
                </c:pt>
                <c:pt idx="2">
                  <c:v>129.123254</c:v>
                </c:pt>
                <c:pt idx="3" formatCode="#,##0.0">
                  <c:v>136</c:v>
                </c:pt>
                <c:pt idx="4">
                  <c:v>133.6</c:v>
                </c:pt>
                <c:pt idx="5">
                  <c:v>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3B-40C3-8500-B3B6E7A8D7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4"/>
        <c:axId val="-1551188752"/>
        <c:axId val="-1551258976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Very Satisfied or Satisfied</c:v>
                </c:pt>
              </c:strCache>
            </c:strRef>
          </c:tx>
          <c:spPr>
            <a:ln w="28575">
              <a:solidFill>
                <a:srgbClr val="00B050"/>
              </a:solidFill>
            </a:ln>
          </c:spPr>
          <c:marker>
            <c:symbol val="circle"/>
            <c:size val="7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cat>
            <c:strRef>
              <c:f>Sheet1!$A$2:$A$7</c:f>
              <c:strCache>
                <c:ptCount val="6"/>
                <c:pt idx="0">
                  <c:v>FY12</c:v>
                </c:pt>
                <c:pt idx="1">
                  <c:v>FY13</c:v>
                </c:pt>
                <c:pt idx="2">
                  <c:v>FY14</c:v>
                </c:pt>
                <c:pt idx="3">
                  <c:v>FY15</c:v>
                </c:pt>
                <c:pt idx="4">
                  <c:v>FY16</c:v>
                </c:pt>
                <c:pt idx="5">
                  <c:v>FY17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0.68600000000000005</c:v>
                </c:pt>
                <c:pt idx="1">
                  <c:v>0.72899999999999998</c:v>
                </c:pt>
                <c:pt idx="2">
                  <c:v>0.70499999999999996</c:v>
                </c:pt>
                <c:pt idx="3">
                  <c:v>0.74</c:v>
                </c:pt>
                <c:pt idx="4">
                  <c:v>0.78100000000000003</c:v>
                </c:pt>
                <c:pt idx="5">
                  <c:v>0.81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863B-40C3-8500-B3B6E7A8D71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Neither</c:v>
                </c:pt>
              </c:strCache>
            </c:strRef>
          </c:tx>
          <c:spPr>
            <a:ln>
              <a:solidFill>
                <a:srgbClr val="FAB900"/>
              </a:solidFill>
            </a:ln>
          </c:spPr>
          <c:marker>
            <c:symbol val="circle"/>
            <c:size val="7"/>
            <c:spPr>
              <a:solidFill>
                <a:srgbClr val="FFC000"/>
              </a:solidFill>
              <a:ln>
                <a:solidFill>
                  <a:srgbClr val="FAB900"/>
                </a:solidFill>
              </a:ln>
            </c:spPr>
          </c:marker>
          <c:cat>
            <c:strRef>
              <c:f>Sheet1!$A$2:$A$7</c:f>
              <c:strCache>
                <c:ptCount val="6"/>
                <c:pt idx="0">
                  <c:v>FY12</c:v>
                </c:pt>
                <c:pt idx="1">
                  <c:v>FY13</c:v>
                </c:pt>
                <c:pt idx="2">
                  <c:v>FY14</c:v>
                </c:pt>
                <c:pt idx="3">
                  <c:v>FY15</c:v>
                </c:pt>
                <c:pt idx="4">
                  <c:v>FY16</c:v>
                </c:pt>
                <c:pt idx="5">
                  <c:v>FY17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0.15</c:v>
                </c:pt>
                <c:pt idx="1">
                  <c:v>0.128</c:v>
                </c:pt>
                <c:pt idx="2">
                  <c:v>0.17299999999999999</c:v>
                </c:pt>
                <c:pt idx="3">
                  <c:v>0.159</c:v>
                </c:pt>
                <c:pt idx="4">
                  <c:v>0.14399999999999999</c:v>
                </c:pt>
                <c:pt idx="5">
                  <c:v>0.11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863B-40C3-8500-B3B6E7A8D71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Very Dissatisfied or Dissatisfied</c:v>
                </c:pt>
              </c:strCache>
            </c:strRef>
          </c:tx>
          <c:spPr>
            <a:ln w="28575">
              <a:solidFill>
                <a:srgbClr val="FF0000"/>
              </a:solidFill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strRef>
              <c:f>Sheet1!$A$2:$A$7</c:f>
              <c:strCache>
                <c:ptCount val="6"/>
                <c:pt idx="0">
                  <c:v>FY12</c:v>
                </c:pt>
                <c:pt idx="1">
                  <c:v>FY13</c:v>
                </c:pt>
                <c:pt idx="2">
                  <c:v>FY14</c:v>
                </c:pt>
                <c:pt idx="3">
                  <c:v>FY15</c:v>
                </c:pt>
                <c:pt idx="4">
                  <c:v>FY16</c:v>
                </c:pt>
                <c:pt idx="5">
                  <c:v>FY17</c:v>
                </c:pt>
              </c:strCache>
            </c:strRef>
          </c:cat>
          <c:val>
            <c:numRef>
              <c:f>Sheet1!$D$2:$D$7</c:f>
              <c:numCache>
                <c:formatCode>0%</c:formatCode>
                <c:ptCount val="6"/>
                <c:pt idx="0">
                  <c:v>0.17</c:v>
                </c:pt>
                <c:pt idx="1">
                  <c:v>0.14299999999999999</c:v>
                </c:pt>
                <c:pt idx="2">
                  <c:v>0.122</c:v>
                </c:pt>
                <c:pt idx="3">
                  <c:v>0.10100000000000001</c:v>
                </c:pt>
                <c:pt idx="4">
                  <c:v>7.4999999999999997E-2</c:v>
                </c:pt>
                <c:pt idx="5">
                  <c:v>0.08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863B-40C3-8500-B3B6E7A8D7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551263616"/>
        <c:axId val="-1551261296"/>
      </c:lineChart>
      <c:catAx>
        <c:axId val="-1551263616"/>
        <c:scaling>
          <c:orientation val="minMax"/>
        </c:scaling>
        <c:delete val="0"/>
        <c:axPos val="b"/>
        <c:majorGridlines>
          <c:spPr>
            <a:ln>
              <a:solidFill>
                <a:srgbClr val="CDEAFF"/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-1551261296"/>
        <c:crosses val="autoZero"/>
        <c:auto val="0"/>
        <c:lblAlgn val="ctr"/>
        <c:lblOffset val="100"/>
        <c:noMultiLvlLbl val="0"/>
      </c:catAx>
      <c:valAx>
        <c:axId val="-1551261296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-1551263616"/>
        <c:crosses val="autoZero"/>
        <c:crossBetween val="between"/>
      </c:valAx>
      <c:valAx>
        <c:axId val="-1551258976"/>
        <c:scaling>
          <c:orientation val="minMax"/>
        </c:scaling>
        <c:delete val="0"/>
        <c:axPos val="r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-1551188752"/>
        <c:crosses val="max"/>
        <c:crossBetween val="between"/>
      </c:valAx>
      <c:catAx>
        <c:axId val="-1551188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551258976"/>
        <c:crosses val="autoZero"/>
        <c:auto val="1"/>
        <c:lblAlgn val="ctr"/>
        <c:lblOffset val="100"/>
        <c:noMultiLvlLbl val="0"/>
      </c:catAx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8.0501128234371999E-2"/>
          <c:y val="1.74554808598914E-2"/>
          <c:w val="0.86322405181759998"/>
          <c:h val="5.7354327247681101E-2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A038DDD-11A1-4117-B8B5-63F4379B134A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70"/>
            <a:ext cx="297180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70"/>
            <a:ext cx="297180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84E1CAB-48FD-49B6-9277-0DE568768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06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C15B1C1-F769-214F-92F0-C7661DE36741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BA564FA-A7D6-9D49-86F2-0F5AB07CD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41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60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34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60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333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691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96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2A7D4-0791-3C4D-8C15-8FCC47D432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235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755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600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985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50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charset="0"/>
              <a:buChar char="•"/>
            </a:pPr>
            <a:endParaRPr lang="en-US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2A95700-BF66-4A8D-B9AB-E3A4A4F6A6AA}" type="slidenum">
              <a:rPr lang="en-US" altLang="en-US">
                <a:solidFill>
                  <a:prstClr val="black"/>
                </a:solidFill>
              </a:rPr>
              <a:pPr/>
              <a:t>2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1997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8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568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/>
              <a:buChar char="•"/>
            </a:pPr>
            <a:r>
              <a:rPr lang="en-US" dirty="0"/>
              <a:t>Power of mentoring</a:t>
            </a:r>
          </a:p>
          <a:p>
            <a:pPr marL="174708" indent="-174708">
              <a:buFont typeface="Arial"/>
              <a:buChar char="•"/>
            </a:pPr>
            <a:r>
              <a:rPr lang="en-US" dirty="0"/>
              <a:t>She just rolled out a rebranding of the Cobb</a:t>
            </a:r>
            <a:r>
              <a:rPr lang="en-US" baseline="0" dirty="0"/>
              <a:t> County Transit agency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8FE55-5CEE-2948-9E16-52750D8665C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192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530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036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957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689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8FE55-5CEE-2948-9E16-52750D8665C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683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712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other graphics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8FE55-5CEE-2948-9E16-52750D8665C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68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234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416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459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/>
              <a:buChar char="•"/>
            </a:pPr>
            <a:r>
              <a:rPr lang="en-US" dirty="0"/>
              <a:t>Celebrity participation including</a:t>
            </a:r>
            <a:r>
              <a:rPr lang="en-US" baseline="0" dirty="0"/>
              <a:t> Mayor </a:t>
            </a:r>
            <a:r>
              <a:rPr lang="en-US" baseline="0" dirty="0" err="1"/>
              <a:t>Kasim</a:t>
            </a:r>
            <a:r>
              <a:rPr lang="en-US" baseline="0" dirty="0"/>
              <a:t> Reed, Jeff Foxworthy and Ludacris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/>
              <a:t>Greatly improved customer experience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/>
              <a:t>No “knucklehead behavior”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8FE55-5CEE-2948-9E16-52750D8665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8679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704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191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814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911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395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altLang="en-US" dirty="0"/>
              <a:t>Bringing healthy produce directly to our customers and</a:t>
            </a:r>
            <a:r>
              <a:rPr lang="en-US" altLang="en-US" baseline="0" dirty="0"/>
              <a:t> i</a:t>
            </a:r>
            <a:r>
              <a:rPr lang="en-US" altLang="en-US" dirty="0"/>
              <a:t>mproving quality of life of our customers and the community.</a:t>
            </a:r>
            <a:r>
              <a:rPr lang="en-US" altLang="en-US" baseline="0" dirty="0"/>
              <a:t> This program was so popular, we expanded it to two more stations. </a:t>
            </a:r>
            <a:endParaRPr lang="en-US" altLang="en-US" dirty="0"/>
          </a:p>
          <a:p>
            <a:pPr marL="171450" indent="-171450">
              <a:buFont typeface="Arial" charset="0"/>
              <a:buChar char="•"/>
            </a:pPr>
            <a:r>
              <a:rPr lang="en-US" altLang="en-US" dirty="0"/>
              <a:t>Partnering</a:t>
            </a:r>
            <a:r>
              <a:rPr lang="en-US" altLang="en-US" baseline="0" dirty="0"/>
              <a:t> with Atlanta United – the new Major League Soccer team – to create the first ever soccer field at a train station. At-risk youth have a safe, convenient place to play soccer. </a:t>
            </a:r>
          </a:p>
          <a:p>
            <a:pPr marL="171450" indent="-171450">
              <a:buFont typeface="Arial" charset="0"/>
              <a:buChar char="•"/>
            </a:pPr>
            <a:r>
              <a:rPr lang="en-US" altLang="en-US" baseline="0" dirty="0"/>
              <a:t>We’ve also partnered with local artists to paint murals at select stations. All of this, with our T-O-D program, will make our MARTA rail stations and the surrounding neighborhood thriving live, work and play communities. </a:t>
            </a:r>
            <a:endParaRPr lang="en-US" altLang="en-US" dirty="0"/>
          </a:p>
          <a:p>
            <a:pPr marL="171450" indent="-171450">
              <a:buFont typeface="Arial" charset="0"/>
              <a:buChar char="•"/>
            </a:pPr>
            <a:endParaRPr lang="en-US" altLang="en-US" dirty="0"/>
          </a:p>
          <a:p>
            <a:pPr marL="171450" indent="-171450">
              <a:buFont typeface="Arial" charset="0"/>
              <a:buChar char="•"/>
            </a:pPr>
            <a:endParaRPr lang="en-US" altLang="en-US" dirty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34153" indent="-280427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31162" indent="-223712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84888" indent="-223712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38613" indent="-223712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92338" indent="-223712" defTabSz="453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46063" indent="-223712" defTabSz="453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99789" indent="-223712" defTabSz="453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53514" indent="-223712" defTabSz="453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53BFBBDE-436F-47C5-ABBC-387687711D45}" type="slidenum">
              <a:rPr lang="en-US" altLang="en-US"/>
              <a:pPr/>
              <a:t>38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384196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/>
              <a:buChar char="•"/>
            </a:pPr>
            <a:r>
              <a:rPr lang="en-US" dirty="0"/>
              <a:t>Art</a:t>
            </a:r>
            <a:r>
              <a:rPr lang="en-US" baseline="0" dirty="0"/>
              <a:t> in every station from when the system was first built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/>
              <a:t>Re-energizing our arts program 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/>
              <a:t>Taking care of existing art, adding new art and cultural performances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/>
              <a:t>Forming an Arts Council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8FE55-5CEE-2948-9E16-52750D8665C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41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02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012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102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charset="0"/>
              <a:buChar char="•"/>
            </a:pPr>
            <a:endParaRPr lang="en-US" altLang="en-US" dirty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34153" indent="-280427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31162" indent="-223712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84888" indent="-223712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38613" indent="-223712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92338" indent="-223712" defTabSz="453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46063" indent="-223712" defTabSz="453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99789" indent="-223712" defTabSz="453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53514" indent="-223712" defTabSz="453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53BFBBDE-436F-47C5-ABBC-387687711D45}" type="slidenum">
              <a:rPr lang="en-US" altLang="en-US"/>
              <a:pPr/>
              <a:t>42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7251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725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073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altLang="en-US" dirty="0"/>
              <a:t>We</a:t>
            </a:r>
            <a:r>
              <a:rPr lang="en-US" altLang="en-US" baseline="0" dirty="0"/>
              <a:t> are making a number of technology improvements – from signage (AVIS), to adding Wi-Fi to buses and trains, to mobile ticketing. </a:t>
            </a:r>
            <a:endParaRPr lang="en-US" altLang="en-US" dirty="0"/>
          </a:p>
          <a:p>
            <a:pPr marL="171450" indent="-171450">
              <a:buFont typeface="Arial" charset="0"/>
              <a:buChar char="•"/>
            </a:pPr>
            <a:endParaRPr lang="en-US" altLang="en-US" dirty="0"/>
          </a:p>
          <a:p>
            <a:pPr marL="171450" indent="-171450">
              <a:buFont typeface="Arial" charset="0"/>
              <a:buChar char="•"/>
            </a:pPr>
            <a:endParaRPr lang="en-US" altLang="en-US" dirty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34153" indent="-280427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31162" indent="-223712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84888" indent="-223712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38613" indent="-223712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92338" indent="-223712" defTabSz="453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46063" indent="-223712" defTabSz="453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99789" indent="-223712" defTabSz="453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53514" indent="-223712" defTabSz="453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53BFBBDE-436F-47C5-ABBC-387687711D45}" type="slidenum">
              <a:rPr lang="en-US" altLang="en-US"/>
              <a:pPr/>
              <a:t>45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739294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altLang="en-US" dirty="0"/>
              <a:t>Celebration</a:t>
            </a:r>
            <a:r>
              <a:rPr lang="en-US" altLang="en-US" baseline="0" dirty="0"/>
              <a:t> Bowl, SEC Championship, Final Four, Atlanta United soccer games, Chick-Fil-A Peach Bowl and the Super Bowl  </a:t>
            </a:r>
            <a:endParaRPr lang="en-US" altLang="en-US" dirty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34153" indent="-280427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31162" indent="-223712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84888" indent="-223712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38613" indent="-223712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92338" indent="-223712" defTabSz="453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46063" indent="-223712" defTabSz="453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99789" indent="-223712" defTabSz="453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53514" indent="-223712" defTabSz="453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53BFBBDE-436F-47C5-ABBC-387687711D45}" type="slidenum">
              <a:rPr lang="en-US" altLang="en-US"/>
              <a:pPr/>
              <a:t>46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057996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62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83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5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/>
              <a:buChar char="•"/>
            </a:pPr>
            <a:r>
              <a:rPr lang="en-US" dirty="0"/>
              <a:t>Power</a:t>
            </a:r>
            <a:r>
              <a:rPr lang="en-US" baseline="0" dirty="0"/>
              <a:t> of networking and honing your leadership skills earlier in life 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/>
              <a:t>Vida Covington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8FE55-5CEE-2948-9E16-52750D8665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67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8FE55-5CEE-2948-9E16-52750D8665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29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481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564FA-A7D6-9D49-86F2-0F5AB07CD10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99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A69538EB-7875-5D43-86FC-E74D5BC46688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Rockwell"/>
              </a:rPr>
              <a:pPr/>
              <a:t>5/11/2017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rgbClr val="0085CA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975850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0085CA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38EB-7875-5D43-86FC-E74D5BC46688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Rockwell"/>
              </a:rPr>
              <a:pPr/>
              <a:t>5/11/2017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0DDB0-B4E0-1241-A6D8-EC0A865D206F}" type="slidenum">
              <a:rPr lang="en-US" smtClean="0">
                <a:solidFill>
                  <a:prstClr val="white"/>
                </a:solidFill>
                <a:latin typeface="Rockwell"/>
              </a:rPr>
              <a:pPr/>
              <a:t>‹#›</a:t>
            </a:fld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4217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0085CA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38EB-7875-5D43-86FC-E74D5BC46688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Rockwell"/>
              </a:rPr>
              <a:pPr/>
              <a:t>5/11/2017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0DDB0-B4E0-1241-A6D8-EC0A865D206F}" type="slidenum">
              <a:rPr lang="en-US" smtClean="0">
                <a:solidFill>
                  <a:prstClr val="white"/>
                </a:solidFill>
                <a:latin typeface="Rockwell"/>
              </a:rPr>
              <a:pPr/>
              <a:t>‹#›</a:t>
            </a:fld>
            <a:endParaRPr lang="en-US">
              <a:solidFill>
                <a:prstClr val="white"/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1332218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38EB-7875-5D43-86FC-E74D5BC46688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Rockwell"/>
              </a:rPr>
              <a:pPr/>
              <a:t>5/11/2017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0DDB0-B4E0-1241-A6D8-EC0A865D206F}" type="slidenum">
              <a:rPr lang="en-US" smtClean="0">
                <a:solidFill>
                  <a:prstClr val="white"/>
                </a:solidFill>
                <a:latin typeface="Rockwell"/>
              </a:rPr>
              <a:pPr/>
              <a:t>‹#›</a:t>
            </a:fld>
            <a:endParaRPr lang="en-US">
              <a:solidFill>
                <a:prstClr val="white"/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940547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A69538EB-7875-5D43-86FC-E74D5BC46688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Rockwell"/>
              </a:rPr>
              <a:pPr/>
              <a:t>5/11/2017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rgbClr val="0085CA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127224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A69538EB-7875-5D43-86FC-E74D5BC46688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Rockwell"/>
              </a:rPr>
              <a:pPr/>
              <a:t>5/11/2017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0DDB0-B4E0-1241-A6D8-EC0A865D206F}" type="slidenum">
              <a:rPr lang="en-US" smtClean="0">
                <a:solidFill>
                  <a:prstClr val="white"/>
                </a:solidFill>
                <a:latin typeface="Rockwell"/>
              </a:rPr>
              <a:pPr/>
              <a:t>‹#›</a:t>
            </a:fld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>
                <a:solidFill>
                  <a:srgbClr val="0085CA">
                    <a:lumMod val="60000"/>
                    <a:lumOff val="40000"/>
                  </a:srgbClr>
                </a:solidFill>
                <a:latin typeface="Rockwell"/>
              </a:rPr>
              <a:t>+ </a:t>
            </a:r>
          </a:p>
        </p:txBody>
      </p:sp>
    </p:spTree>
    <p:extLst>
      <p:ext uri="{BB962C8B-B14F-4D97-AF65-F5344CB8AC3E}">
        <p14:creationId xmlns:p14="http://schemas.microsoft.com/office/powerpoint/2010/main" val="205621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38EB-7875-5D43-86FC-E74D5BC46688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Rockwell"/>
              </a:rPr>
              <a:pPr/>
              <a:t>5/11/2017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0DDB0-B4E0-1241-A6D8-EC0A865D206F}" type="slidenum">
              <a:rPr lang="en-US" smtClean="0">
                <a:solidFill>
                  <a:prstClr val="white"/>
                </a:solidFill>
                <a:latin typeface="Rockwell"/>
              </a:rPr>
              <a:pPr/>
              <a:t>‹#›</a:t>
            </a:fld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>
                <a:solidFill>
                  <a:srgbClr val="0085CA">
                    <a:lumMod val="60000"/>
                    <a:lumOff val="40000"/>
                  </a:srgbClr>
                </a:solidFill>
                <a:latin typeface="Rockwell"/>
              </a:rPr>
              <a:t>+ </a:t>
            </a:r>
          </a:p>
        </p:txBody>
      </p:sp>
    </p:spTree>
    <p:extLst>
      <p:ext uri="{BB962C8B-B14F-4D97-AF65-F5344CB8AC3E}">
        <p14:creationId xmlns:p14="http://schemas.microsoft.com/office/powerpoint/2010/main" val="1279088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9538EB-7875-5D43-86FC-E74D5BC46688}" type="datetimeFigureOut">
              <a:rPr lang="en-US" smtClean="0">
                <a:solidFill>
                  <a:prstClr val="white"/>
                </a:solidFill>
                <a:latin typeface="Rockwell"/>
              </a:rPr>
              <a:pPr/>
              <a:t>5/11/2017</a:t>
            </a:fld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0DDB0-B4E0-1241-A6D8-EC0A865D206F}" type="slidenum">
              <a:rPr lang="en-US" smtClean="0">
                <a:solidFill>
                  <a:prstClr val="white"/>
                </a:solidFill>
                <a:latin typeface="Rockwell"/>
              </a:rPr>
              <a:pPr/>
              <a:t>‹#›</a:t>
            </a:fld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rgbClr val="0085CA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19162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9538EB-7875-5D43-86FC-E74D5BC46688}" type="datetimeFigureOut">
              <a:rPr lang="en-US" smtClean="0">
                <a:solidFill>
                  <a:prstClr val="white"/>
                </a:solidFill>
                <a:latin typeface="Rockwell"/>
              </a:rPr>
              <a:pPr/>
              <a:t>5/11/2017</a:t>
            </a:fld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0DDB0-B4E0-1241-A6D8-EC0A865D206F}" type="slidenum">
              <a:rPr lang="en-US" smtClean="0">
                <a:solidFill>
                  <a:prstClr val="white"/>
                </a:solidFill>
                <a:latin typeface="Rockwell"/>
              </a:rPr>
              <a:pPr/>
              <a:t>‹#›</a:t>
            </a:fld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rgbClr val="0085CA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68509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A69538EB-7875-5D43-86FC-E74D5BC46688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Rockwell"/>
              </a:rPr>
              <a:pPr/>
              <a:t>5/11/2017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0DDB0-B4E0-1241-A6D8-EC0A865D206F}" type="slidenum">
              <a:rPr lang="en-US" smtClean="0">
                <a:solidFill>
                  <a:prstClr val="white"/>
                </a:solidFill>
                <a:latin typeface="Rockwell"/>
              </a:rPr>
              <a:pPr/>
              <a:t>‹#›</a:t>
            </a:fld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>
                <a:solidFill>
                  <a:srgbClr val="0085CA">
                    <a:lumMod val="60000"/>
                    <a:lumOff val="40000"/>
                  </a:srgbClr>
                </a:solidFill>
                <a:latin typeface="Rockwell"/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44107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0085CA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38EB-7875-5D43-86FC-E74D5BC46688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Rockwell"/>
              </a:rPr>
              <a:pPr/>
              <a:t>5/11/2017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0DDB0-B4E0-1241-A6D8-EC0A865D206F}" type="slidenum">
              <a:rPr lang="en-US" smtClean="0">
                <a:solidFill>
                  <a:prstClr val="white"/>
                </a:solidFill>
                <a:latin typeface="Rockwell"/>
              </a:rPr>
              <a:pPr/>
              <a:t>‹#›</a:t>
            </a:fld>
            <a:endParaRPr lang="en-US">
              <a:solidFill>
                <a:prstClr val="white"/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1086254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38EB-7875-5D43-86FC-E74D5BC46688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Rockwell"/>
              </a:rPr>
              <a:pPr/>
              <a:t>5/11/2017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0DDB0-B4E0-1241-A6D8-EC0A865D206F}" type="slidenum">
              <a:rPr lang="en-US" smtClean="0">
                <a:solidFill>
                  <a:prstClr val="white"/>
                </a:solidFill>
                <a:latin typeface="Rockwell"/>
              </a:rPr>
              <a:pPr/>
              <a:t>‹#›</a:t>
            </a:fld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0085CA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9480055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38EB-7875-5D43-86FC-E74D5BC46688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Rockwell"/>
              </a:rPr>
              <a:pPr/>
              <a:t>5/11/2017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0DDB0-B4E0-1241-A6D8-EC0A865D206F}" type="slidenum">
              <a:rPr lang="en-US" smtClean="0">
                <a:solidFill>
                  <a:prstClr val="white"/>
                </a:solidFill>
                <a:latin typeface="Rockwell"/>
              </a:rPr>
              <a:pPr/>
              <a:t>‹#›</a:t>
            </a:fld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0085CA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276390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81E7A895-CE19-BB41-9E94-A5F220B8CA5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A895-CE19-BB41-9E94-A5F220B8CA5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671E4-3E4A-E347-8B2D-CDE79F95BBC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A895-CE19-BB41-9E94-A5F220B8CA5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671E4-3E4A-E347-8B2D-CDE79F95BBC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81E7A895-CE19-BB41-9E94-A5F220B8CA5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1E7A895-CE19-BB41-9E94-A5F220B8CA5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CF3671E4-3E4A-E347-8B2D-CDE79F95BBC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A895-CE19-BB41-9E94-A5F220B8CA5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671E4-3E4A-E347-8B2D-CDE79F95BB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A895-CE19-BB41-9E94-A5F220B8CA5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671E4-3E4A-E347-8B2D-CDE79F95BBC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A895-CE19-BB41-9E94-A5F220B8CA5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CF3671E4-3E4A-E347-8B2D-CDE79F95BB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A895-CE19-BB41-9E94-A5F220B8CA5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671E4-3E4A-E347-8B2D-CDE79F95BBC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38EB-7875-5D43-86FC-E74D5BC46688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Rockwell"/>
              </a:rPr>
              <a:pPr/>
              <a:t>5/11/2017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0DDB0-B4E0-1241-A6D8-EC0A865D206F}" type="slidenum">
              <a:rPr lang="en-US" smtClean="0">
                <a:solidFill>
                  <a:prstClr val="white"/>
                </a:solidFill>
                <a:latin typeface="Rockwell"/>
              </a:rPr>
              <a:pPr/>
              <a:t>‹#›</a:t>
            </a:fld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0085CA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2467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A895-CE19-BB41-9E94-A5F220B8CA5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671E4-3E4A-E347-8B2D-CDE79F95BBC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A895-CE19-BB41-9E94-A5F220B8CA5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671E4-3E4A-E347-8B2D-CDE79F95BB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A895-CE19-BB41-9E94-A5F220B8CA5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671E4-3E4A-E347-8B2D-CDE79F95BB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81E7A895-CE19-BB41-9E94-A5F220B8CA5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81E7A895-CE19-BB41-9E94-A5F220B8CA5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671E4-3E4A-E347-8B2D-CDE79F95BBC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A895-CE19-BB41-9E94-A5F220B8CA5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671E4-3E4A-E347-8B2D-CDE79F95BBC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E7A895-CE19-BB41-9E94-A5F220B8CA5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671E4-3E4A-E347-8B2D-CDE79F95BBC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E7A895-CE19-BB41-9E94-A5F220B8CA5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671E4-3E4A-E347-8B2D-CDE79F95BBC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81E7A895-CE19-BB41-9E94-A5F220B8CA5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671E4-3E4A-E347-8B2D-CDE79F95BBC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A895-CE19-BB41-9E94-A5F220B8CA5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671E4-3E4A-E347-8B2D-CDE79F95BB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A69538EB-7875-5D43-86FC-E74D5BC46688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Rockwell"/>
              </a:rPr>
              <a:pPr/>
              <a:t>5/11/2017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rgbClr val="0085CA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8139764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A895-CE19-BB41-9E94-A5F220B8CA5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671E4-3E4A-E347-8B2D-CDE79F95BBC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A69538EB-7875-5D43-86FC-E74D5BC46688}" type="datetimeFigureOut">
              <a:rPr lang="en-US" smtClean="0">
                <a:solidFill>
                  <a:prstClr val="white"/>
                </a:solidFill>
                <a:latin typeface="Rockwell"/>
              </a:rPr>
              <a:pPr/>
              <a:t>5/11/2017</a:t>
            </a:fld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96C0DDB0-B4E0-1241-A6D8-EC0A865D206F}" type="slidenum">
              <a:rPr lang="en-US" smtClean="0">
                <a:solidFill>
                  <a:prstClr val="white"/>
                </a:solidFill>
                <a:latin typeface="Rockwell"/>
              </a:rPr>
              <a:pPr/>
              <a:t>‹#›</a:t>
            </a:fld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rgbClr val="0085CA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578574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0085CA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38EB-7875-5D43-86FC-E74D5BC46688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Rockwell"/>
              </a:rPr>
              <a:pPr/>
              <a:t>5/11/2017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0DDB0-B4E0-1241-A6D8-EC0A865D206F}" type="slidenum">
              <a:rPr lang="en-US" smtClean="0">
                <a:solidFill>
                  <a:prstClr val="white"/>
                </a:solidFill>
                <a:latin typeface="Rockwell"/>
              </a:rPr>
              <a:pPr/>
              <a:t>‹#›</a:t>
            </a:fld>
            <a:endParaRPr lang="en-US">
              <a:solidFill>
                <a:prstClr val="white"/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421845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0085CA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38EB-7875-5D43-86FC-E74D5BC46688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Rockwell"/>
              </a:rPr>
              <a:pPr/>
              <a:t>5/11/2017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0DDB0-B4E0-1241-A6D8-EC0A865D206F}" type="slidenum">
              <a:rPr lang="en-US" smtClean="0">
                <a:solidFill>
                  <a:prstClr val="white"/>
                </a:solidFill>
                <a:latin typeface="Rockwell"/>
              </a:rPr>
              <a:pPr/>
              <a:t>‹#›</a:t>
            </a:fld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4138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0085CA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38EB-7875-5D43-86FC-E74D5BC46688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Rockwell"/>
              </a:rPr>
              <a:pPr/>
              <a:t>5/11/2017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96C0DDB0-B4E0-1241-A6D8-EC0A865D206F}" type="slidenum">
              <a:rPr lang="en-US" smtClean="0">
                <a:solidFill>
                  <a:prstClr val="white"/>
                </a:solidFill>
                <a:latin typeface="Rockwell"/>
              </a:rPr>
              <a:pPr/>
              <a:t>‹#›</a:t>
            </a:fld>
            <a:endParaRPr lang="en-US">
              <a:solidFill>
                <a:prstClr val="white"/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1415754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0085CA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38EB-7875-5D43-86FC-E74D5BC46688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Rockwell"/>
              </a:rPr>
              <a:pPr/>
              <a:t>5/11/2017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0DDB0-B4E0-1241-A6D8-EC0A865D206F}" type="slidenum">
              <a:rPr lang="en-US" smtClean="0">
                <a:solidFill>
                  <a:prstClr val="white"/>
                </a:solidFill>
                <a:latin typeface="Rockwell"/>
              </a:rPr>
              <a:pPr/>
              <a:t>‹#›</a:t>
            </a:fld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637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69538EB-7875-5D43-86FC-E74D5BC46688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Rockwell"/>
              </a:rPr>
              <a:pPr/>
              <a:t>5/11/2017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  <a:latin typeface="Rockwel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96C0DDB0-B4E0-1241-A6D8-EC0A865D206F}" type="slidenum">
              <a:rPr lang="en-US" smtClean="0">
                <a:solidFill>
                  <a:prstClr val="white"/>
                </a:solidFill>
                <a:latin typeface="Rockwell"/>
              </a:rPr>
              <a:pPr/>
              <a:t>‹#›</a:t>
            </a:fld>
            <a:endParaRPr lang="en-US">
              <a:solidFill>
                <a:prstClr val="white"/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4244688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1E7A895-CE19-BB41-9E94-A5F220B8CA5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CF3671E4-3E4A-E347-8B2D-CDE79F95BB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1.png"/><Relationship Id="rId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2.xml"/><Relationship Id="rId4" Type="http://schemas.openxmlformats.org/officeDocument/2006/relationships/image" Target="cid:33F8D0F4-04BC-44C1-9507-6627B80E4FA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5167" y="4624668"/>
            <a:ext cx="8564033" cy="93345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MAX Program – Leadership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May 15, 2017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58119"/>
            <a:ext cx="4038600" cy="1097276"/>
          </a:xfrm>
        </p:spPr>
        <p:txBody>
          <a:bodyPr>
            <a:normAutofit/>
          </a:bodyPr>
          <a:lstStyle/>
          <a:p>
            <a:pPr algn="r"/>
            <a:r>
              <a:rPr lang="en-US" sz="2000" dirty="0">
                <a:solidFill>
                  <a:srgbClr val="000000"/>
                </a:solidFill>
              </a:rPr>
              <a:t>Keith T. Parker, AICP</a:t>
            </a:r>
          </a:p>
          <a:p>
            <a:pPr algn="r"/>
            <a:r>
              <a:rPr lang="en-US" sz="2000" dirty="0">
                <a:solidFill>
                  <a:srgbClr val="000000"/>
                </a:solidFill>
              </a:rPr>
              <a:t>General Manager/CEO</a:t>
            </a:r>
          </a:p>
          <a:p>
            <a:pPr algn="r"/>
            <a:r>
              <a:rPr lang="en-US" sz="2000" dirty="0">
                <a:solidFill>
                  <a:srgbClr val="000000"/>
                </a:solidFill>
              </a:rPr>
              <a:t>@CEOMARTA</a:t>
            </a:r>
          </a:p>
        </p:txBody>
      </p:sp>
      <p:pic>
        <p:nvPicPr>
          <p:cNvPr id="5" name="Picture 4" descr="mar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68" y="5929819"/>
            <a:ext cx="3952066" cy="72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05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PATRICK MCCRORY</a:t>
            </a:r>
            <a:br>
              <a:rPr lang="en-US" dirty="0"/>
            </a:br>
            <a:r>
              <a:rPr lang="en-US" dirty="0"/>
              <a:t>Former Governor</a:t>
            </a:r>
            <a:br>
              <a:rPr lang="en-US" dirty="0"/>
            </a:br>
            <a:r>
              <a:rPr lang="en-US" dirty="0"/>
              <a:t>North Carolina</a:t>
            </a:r>
          </a:p>
        </p:txBody>
      </p:sp>
      <p:pic>
        <p:nvPicPr>
          <p:cNvPr id="4" name="Picture 4" descr="http://www.ncpoliticalnews.com/wp-content/uploads/2013/07/PatMcCrory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833" y="2138967"/>
            <a:ext cx="3122954" cy="40332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645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ANTHONY FOXX</a:t>
            </a:r>
            <a:br>
              <a:rPr lang="en-US" dirty="0"/>
            </a:br>
            <a:r>
              <a:rPr lang="en-US" dirty="0"/>
              <a:t>Former Secretary</a:t>
            </a:r>
            <a:br>
              <a:rPr lang="en-US" dirty="0"/>
            </a:br>
            <a:r>
              <a:rPr lang="en-US" dirty="0"/>
              <a:t>U.S. Dept. of </a:t>
            </a:r>
            <a:br>
              <a:rPr lang="en-US" dirty="0"/>
            </a:br>
            <a:r>
              <a:rPr lang="en-US" dirty="0"/>
              <a:t>Transportation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399" y="2469621"/>
            <a:ext cx="3100388" cy="38750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42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PATRICK CANNON</a:t>
            </a:r>
            <a:br>
              <a:rPr lang="en-US" dirty="0"/>
            </a:br>
            <a:r>
              <a:rPr lang="en-US" dirty="0"/>
              <a:t>Former Mayor</a:t>
            </a:r>
            <a:br>
              <a:rPr lang="en-US" dirty="0"/>
            </a:br>
            <a:r>
              <a:rPr lang="en-US" dirty="0"/>
              <a:t>Charlotte, NC</a:t>
            </a:r>
          </a:p>
        </p:txBody>
      </p:sp>
      <p:pic>
        <p:nvPicPr>
          <p:cNvPr id="3" name="Picture 2" descr="IMG9507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660" y="2949974"/>
            <a:ext cx="4424128" cy="29217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719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JULIAN CASTRO</a:t>
            </a:r>
            <a:br>
              <a:rPr lang="en-US" dirty="0"/>
            </a:br>
            <a:r>
              <a:rPr lang="en-US" dirty="0"/>
              <a:t>Former Secretary</a:t>
            </a:r>
            <a:br>
              <a:rPr lang="en-US" dirty="0"/>
            </a:br>
            <a:r>
              <a:rPr lang="en-US" dirty="0"/>
              <a:t>U.S. Department of HUD</a:t>
            </a:r>
          </a:p>
        </p:txBody>
      </p:sp>
      <p:pic>
        <p:nvPicPr>
          <p:cNvPr id="5" name="Picture 4" descr="IMG950019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610" y="2822091"/>
            <a:ext cx="5020177" cy="37479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75733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ELIZABETH PRESUTTI</a:t>
            </a:r>
            <a:br>
              <a:rPr lang="en-US" dirty="0"/>
            </a:br>
            <a:r>
              <a:rPr lang="en-US" dirty="0"/>
              <a:t>CEO</a:t>
            </a:r>
            <a:br>
              <a:rPr lang="en-US" dirty="0"/>
            </a:br>
            <a:r>
              <a:rPr lang="en-US" dirty="0"/>
              <a:t>Des Moines </a:t>
            </a:r>
            <a:br>
              <a:rPr lang="en-US" dirty="0"/>
            </a:br>
            <a:r>
              <a:rPr lang="en-US" dirty="0"/>
              <a:t>Transit Authority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987" y="2286000"/>
            <a:ext cx="2971800" cy="37211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045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GAIL SPOLAR</a:t>
            </a:r>
            <a:br>
              <a:rPr lang="en-US" dirty="0"/>
            </a:br>
            <a:r>
              <a:rPr lang="en-US" dirty="0"/>
              <a:t>Former CEO, Vancouver Transit System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203" y="2879807"/>
            <a:ext cx="2487585" cy="2591415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4517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28"/>
          <p:cNvSpPr>
            <a:spLocks noChangeArrowheads="1"/>
          </p:cNvSpPr>
          <p:nvPr/>
        </p:nvSpPr>
        <p:spPr bwMode="auto">
          <a:xfrm>
            <a:off x="4462463" y="2246313"/>
            <a:ext cx="41148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Matthew Tucker, CEO </a:t>
            </a:r>
          </a:p>
          <a:p>
            <a:pPr eaLnBrk="1" hangingPunct="1"/>
            <a:r>
              <a:rPr lang="en-US" altLang="en-US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County Transit District   San Diego, California </a:t>
            </a:r>
          </a:p>
          <a:p>
            <a:pPr eaLnBrk="1" hangingPunct="1"/>
            <a:br>
              <a:rPr lang="en-US" altLang="en-US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200" b="1" i="1">
              <a:solidFill>
                <a:schemeClr val="bg1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6867" name="Picture 5" descr="http://www.gonctd.com/wp-content/uploads/2013/03/matth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12" y="2070144"/>
            <a:ext cx="3352800" cy="4419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</p:spPr>
        <p:txBody>
          <a:bodyPr/>
          <a:lstStyle/>
          <a:p>
            <a:r>
              <a:rPr lang="en-US" dirty="0"/>
              <a:t>MATTHEW TUCKER</a:t>
            </a:r>
            <a:br>
              <a:rPr lang="en-US" dirty="0"/>
            </a:br>
            <a:r>
              <a:rPr lang="en-US" dirty="0"/>
              <a:t>CEO</a:t>
            </a:r>
            <a:br>
              <a:rPr lang="en-US" dirty="0"/>
            </a:br>
            <a:r>
              <a:rPr lang="en-US" dirty="0"/>
              <a:t>North County </a:t>
            </a:r>
            <a:br>
              <a:rPr lang="en-US" dirty="0"/>
            </a:br>
            <a:r>
              <a:rPr lang="en-US" dirty="0"/>
              <a:t>Transit District</a:t>
            </a:r>
            <a:br>
              <a:rPr lang="en-US" dirty="0"/>
            </a:br>
            <a:r>
              <a:rPr lang="en-US" dirty="0"/>
              <a:t>(San Diego)</a:t>
            </a:r>
          </a:p>
        </p:txBody>
      </p:sp>
    </p:spTree>
    <p:extLst>
      <p:ext uri="{BB962C8B-B14F-4D97-AF65-F5344CB8AC3E}">
        <p14:creationId xmlns:p14="http://schemas.microsoft.com/office/powerpoint/2010/main" val="4074157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BRADFORD J. MILLER</a:t>
            </a:r>
            <a:br>
              <a:rPr lang="en-US" dirty="0"/>
            </a:br>
            <a:r>
              <a:rPr lang="en-US" dirty="0"/>
              <a:t>CEO</a:t>
            </a:r>
            <a:br>
              <a:rPr lang="en-US" dirty="0"/>
            </a:br>
            <a:r>
              <a:rPr lang="en-US" dirty="0"/>
              <a:t>Pinellas </a:t>
            </a:r>
            <a:r>
              <a:rPr lang="en-US" dirty="0" err="1"/>
              <a:t>Suncoast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Transit Authority</a:t>
            </a:r>
          </a:p>
        </p:txBody>
      </p:sp>
      <p:pic>
        <p:nvPicPr>
          <p:cNvPr id="4" name="Picture 5" descr="https://pbs.twimg.com/profile_images/126832553/MillerBrad_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804" y="2796434"/>
            <a:ext cx="2784983" cy="33775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275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MICHAEL MELANIPHY</a:t>
            </a:r>
            <a:br>
              <a:rPr lang="en-US" dirty="0"/>
            </a:br>
            <a:r>
              <a:rPr lang="en-US" dirty="0"/>
              <a:t>Former CEO</a:t>
            </a:r>
            <a:br>
              <a:rPr lang="en-US" dirty="0"/>
            </a:br>
            <a:r>
              <a:rPr lang="en-US" dirty="0"/>
              <a:t>American Public</a:t>
            </a:r>
            <a:br>
              <a:rPr lang="en-US" dirty="0"/>
            </a:br>
            <a:r>
              <a:rPr lang="en-US" dirty="0"/>
              <a:t>Transportation</a:t>
            </a:r>
            <a:br>
              <a:rPr lang="en-US" dirty="0"/>
            </a:br>
            <a:r>
              <a:rPr lang="en-US" dirty="0"/>
              <a:t>Association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9" b="8919"/>
          <a:stretch>
            <a:fillRect/>
          </a:stretch>
        </p:blipFill>
        <p:spPr>
          <a:xfrm>
            <a:off x="4778187" y="2370667"/>
            <a:ext cx="3276600" cy="392588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6482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EDWARD JOHNSON</a:t>
            </a:r>
            <a:br>
              <a:rPr lang="en-US" dirty="0"/>
            </a:br>
            <a:r>
              <a:rPr lang="en-US" dirty="0"/>
              <a:t>CEO/GM</a:t>
            </a:r>
            <a:br>
              <a:rPr lang="en-US" dirty="0"/>
            </a:br>
            <a:r>
              <a:rPr lang="en-US" dirty="0"/>
              <a:t>Orlando LYNXS</a:t>
            </a:r>
          </a:p>
        </p:txBody>
      </p:sp>
      <p:pic>
        <p:nvPicPr>
          <p:cNvPr id="4" name="Picture 3" descr="M-Edward-Johnson-Headshot-LYNX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84" y="2251752"/>
            <a:ext cx="2948403" cy="41277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11798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Box 19"/>
          <p:cNvSpPr txBox="1">
            <a:spLocks noChangeArrowheads="1"/>
          </p:cNvSpPr>
          <p:nvPr/>
        </p:nvSpPr>
        <p:spPr bwMode="auto">
          <a:xfrm>
            <a:off x="411480" y="608172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defTabSz="3429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70C0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PRESENTATION OVERVIEW</a:t>
            </a:r>
            <a:endParaRPr lang="en-US" sz="2400" dirty="0">
              <a:solidFill>
                <a:srgbClr val="0070C0"/>
              </a:solidFill>
              <a:latin typeface="Rockwell" panose="02060603020205020403" pitchFamily="18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11480" y="1876425"/>
            <a:ext cx="6229350" cy="412432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Clr>
                <a:schemeClr val="tx1"/>
              </a:buClr>
              <a:buSzPct val="150000"/>
              <a:buNone/>
              <a:defRPr/>
            </a:pPr>
            <a:endParaRPr lang="en-US" altLang="en-US" sz="1500" b="1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>
              <a:buClr>
                <a:srgbClr val="0070C0"/>
              </a:buClr>
              <a:buSzPct val="100000"/>
              <a:buFont typeface="Wingdings" pitchFamily="2" charset="2"/>
              <a:buChar char="§"/>
              <a:defRPr/>
            </a:pPr>
            <a:r>
              <a:rPr lang="en-US" altLang="en-US" sz="2400" dirty="0">
                <a:latin typeface="Rockwell" panose="02060603020205020403" pitchFamily="18" charset="0"/>
                <a:ea typeface="ＭＳ Ｐゴシック" pitchFamily="34" charset="-128"/>
                <a:cs typeface="Arial" charset="0"/>
              </a:rPr>
              <a:t>Mentorship and my journey to CEO</a:t>
            </a:r>
            <a:br>
              <a:rPr lang="en-US" altLang="en-US" sz="2400" dirty="0">
                <a:latin typeface="Rockwell" panose="02060603020205020403" pitchFamily="18" charset="0"/>
                <a:ea typeface="ＭＳ Ｐゴシック" pitchFamily="34" charset="-128"/>
                <a:cs typeface="Arial" charset="0"/>
              </a:rPr>
            </a:br>
            <a:endParaRPr lang="en-US" altLang="en-US" sz="2400" dirty="0">
              <a:latin typeface="Rockwell" panose="02060603020205020403" pitchFamily="18" charset="0"/>
              <a:ea typeface="ＭＳ Ｐゴシック" pitchFamily="34" charset="-128"/>
              <a:cs typeface="Arial" charset="0"/>
            </a:endParaRPr>
          </a:p>
          <a:p>
            <a:pPr eaLnBrk="1" hangingPunct="1">
              <a:buClr>
                <a:srgbClr val="0070C0"/>
              </a:buClr>
              <a:buSzPct val="100000"/>
              <a:buFont typeface="Wingdings" pitchFamily="2" charset="2"/>
              <a:buChar char="§"/>
              <a:defRPr/>
            </a:pPr>
            <a:r>
              <a:rPr lang="en-US" altLang="en-US" sz="2400" dirty="0">
                <a:latin typeface="Rockwell" panose="02060603020205020403" pitchFamily="18" charset="0"/>
                <a:ea typeface="ＭＳ Ｐゴシック" pitchFamily="34" charset="-128"/>
                <a:cs typeface="Arial" charset="0"/>
              </a:rPr>
              <a:t>Transforming America’s 9</a:t>
            </a:r>
            <a:r>
              <a:rPr lang="en-US" altLang="en-US" sz="2400" baseline="30000" dirty="0">
                <a:latin typeface="Rockwell" panose="02060603020205020403" pitchFamily="18" charset="0"/>
                <a:ea typeface="ＭＳ Ｐゴシック" pitchFamily="34" charset="-128"/>
                <a:cs typeface="Arial" charset="0"/>
              </a:rPr>
              <a:t>th</a:t>
            </a:r>
            <a:r>
              <a:rPr lang="en-US" altLang="en-US" sz="2400" dirty="0">
                <a:latin typeface="Rockwell" panose="02060603020205020403" pitchFamily="18" charset="0"/>
                <a:ea typeface="ＭＳ Ｐゴシック" pitchFamily="34" charset="-128"/>
                <a:cs typeface="Arial" charset="0"/>
              </a:rPr>
              <a:t> largest transit system </a:t>
            </a:r>
            <a:br>
              <a:rPr lang="en-US" altLang="en-US" sz="2400" dirty="0">
                <a:latin typeface="Rockwell" panose="02060603020205020403" pitchFamily="18" charset="0"/>
                <a:ea typeface="ＭＳ Ｐゴシック" pitchFamily="34" charset="-128"/>
                <a:cs typeface="Arial" charset="0"/>
              </a:rPr>
            </a:br>
            <a:endParaRPr lang="en-US" altLang="en-US" sz="2400" dirty="0">
              <a:latin typeface="Rockwell" panose="02060603020205020403" pitchFamily="18" charset="0"/>
              <a:ea typeface="ＭＳ Ｐゴシック" pitchFamily="34" charset="-128"/>
              <a:cs typeface="Arial" charset="0"/>
            </a:endParaRPr>
          </a:p>
          <a:p>
            <a:pPr eaLnBrk="1" hangingPunct="1">
              <a:buClr>
                <a:srgbClr val="0070C0"/>
              </a:buClr>
              <a:buSzPct val="100000"/>
              <a:buFont typeface="Wingdings" pitchFamily="2" charset="2"/>
              <a:buChar char="§"/>
              <a:defRPr/>
            </a:pPr>
            <a:r>
              <a:rPr lang="en-US" altLang="en-US" sz="2400" dirty="0">
                <a:latin typeface="Rockwell" panose="02060603020205020403" pitchFamily="18" charset="0"/>
                <a:ea typeface="ＭＳ Ｐゴシック" pitchFamily="34" charset="-128"/>
                <a:cs typeface="Arial" charset="0"/>
              </a:rPr>
              <a:t>Leading More MARTA</a:t>
            </a:r>
            <a:br>
              <a:rPr lang="en-US" altLang="en-US" sz="2400" dirty="0">
                <a:latin typeface="Rockwell" panose="02060603020205020403" pitchFamily="18" charset="0"/>
                <a:ea typeface="ＭＳ Ｐゴシック" pitchFamily="34" charset="-128"/>
                <a:cs typeface="Arial" charset="0"/>
              </a:rPr>
            </a:br>
            <a:endParaRPr lang="en-US" altLang="en-US" sz="2400" dirty="0">
              <a:latin typeface="Rockwell" panose="02060603020205020403" pitchFamily="18" charset="0"/>
              <a:ea typeface="ＭＳ Ｐゴシック" pitchFamily="34" charset="-128"/>
              <a:cs typeface="Arial" charset="0"/>
            </a:endParaRPr>
          </a:p>
          <a:p>
            <a:pPr eaLnBrk="1" hangingPunct="1">
              <a:buClr>
                <a:srgbClr val="0070C0"/>
              </a:buClr>
              <a:buSzPct val="100000"/>
              <a:buFont typeface="Wingdings" pitchFamily="2" charset="2"/>
              <a:buChar char="§"/>
              <a:defRPr/>
            </a:pPr>
            <a:endParaRPr lang="en-US" altLang="en-US" sz="2400" dirty="0">
              <a:latin typeface="Rockwell" panose="02060603020205020403" pitchFamily="18" charset="0"/>
              <a:ea typeface="ＭＳ Ｐゴシック" pitchFamily="34" charset="-128"/>
              <a:cs typeface="Arial" charset="0"/>
            </a:endParaRPr>
          </a:p>
          <a:p>
            <a:pPr eaLnBrk="1" hangingPunct="1">
              <a:buClr>
                <a:srgbClr val="0070C0"/>
              </a:buClr>
              <a:buSzPct val="100000"/>
              <a:buFont typeface="Wingdings" pitchFamily="2" charset="2"/>
              <a:buChar char="§"/>
              <a:defRPr/>
            </a:pPr>
            <a:endParaRPr lang="en-US" altLang="en-US" sz="2400" dirty="0">
              <a:latin typeface="Rockwell" panose="02060603020205020403" pitchFamily="18" charset="0"/>
              <a:ea typeface="ＭＳ Ｐゴシック" pitchFamily="34" charset="-128"/>
              <a:cs typeface="Arial" charset="0"/>
            </a:endParaRPr>
          </a:p>
          <a:p>
            <a:pPr marL="0" indent="0" eaLnBrk="1" hangingPunct="1">
              <a:buClr>
                <a:schemeClr val="tx1"/>
              </a:buClr>
              <a:buSzPct val="150000"/>
              <a:buNone/>
              <a:defRPr/>
            </a:pPr>
            <a:endParaRPr lang="en-US" altLang="en-US" sz="2400" b="1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eaLnBrk="1" hangingPunct="1">
              <a:buClr>
                <a:schemeClr val="tx1"/>
              </a:buClr>
              <a:buSzPct val="150000"/>
              <a:buNone/>
              <a:defRPr/>
            </a:pPr>
            <a:endParaRPr lang="en-US" altLang="en-US" sz="2400" b="1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eaLnBrk="1" hangingPunct="1">
              <a:buClr>
                <a:schemeClr val="tx1"/>
              </a:buClr>
              <a:buSzPct val="150000"/>
              <a:buNone/>
              <a:defRPr/>
            </a:pPr>
            <a:endParaRPr lang="en-US" altLang="en-US" sz="2250" b="1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>
              <a:lnSpc>
                <a:spcPct val="130000"/>
              </a:lnSpc>
              <a:buClr>
                <a:schemeClr val="tx1"/>
              </a:buClr>
              <a:buSzPct val="150000"/>
              <a:buFont typeface="Arial" charset="0"/>
              <a:buNone/>
              <a:defRPr/>
            </a:pPr>
            <a:endParaRPr lang="en-US" altLang="en-US" sz="18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eaLnBrk="1" hangingPunct="1">
              <a:defRPr/>
            </a:pPr>
            <a:endParaRPr lang="en-US" altLang="en-US" sz="2400" dirty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99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JEFFREY ARNDT</a:t>
            </a:r>
            <a:br>
              <a:rPr lang="en-US" dirty="0"/>
            </a:br>
            <a:r>
              <a:rPr lang="en-US" dirty="0"/>
              <a:t>CEO</a:t>
            </a:r>
            <a:br>
              <a:rPr lang="en-US" dirty="0"/>
            </a:br>
            <a:r>
              <a:rPr lang="en-US" dirty="0"/>
              <a:t>VIA Metropolitan Transit</a:t>
            </a:r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3" r="20943"/>
          <a:stretch>
            <a:fillRect/>
          </a:stretch>
        </p:blipFill>
        <p:spPr>
          <a:xfrm>
            <a:off x="4927412" y="2590800"/>
            <a:ext cx="3127375" cy="3581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69407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ELDRIDGE COLES</a:t>
            </a:r>
            <a:br>
              <a:rPr lang="en-US" dirty="0"/>
            </a:br>
            <a:r>
              <a:rPr lang="en-US" dirty="0"/>
              <a:t>CEO</a:t>
            </a:r>
            <a:br>
              <a:rPr lang="en-US" dirty="0"/>
            </a:br>
            <a:r>
              <a:rPr lang="en-US" dirty="0"/>
              <a:t>Greater Richmond </a:t>
            </a:r>
            <a:br>
              <a:rPr lang="en-US" dirty="0"/>
            </a:br>
            <a:r>
              <a:rPr lang="en-US" dirty="0"/>
              <a:t>Transit Company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4387" y="2264833"/>
            <a:ext cx="3200400" cy="39624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2660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VIDA COVINGTON</a:t>
            </a:r>
            <a:br>
              <a:rPr lang="en-US" dirty="0"/>
            </a:br>
            <a:r>
              <a:rPr lang="en-US" dirty="0"/>
              <a:t>General Manger</a:t>
            </a:r>
            <a:br>
              <a:rPr lang="en-US" dirty="0"/>
            </a:br>
            <a:r>
              <a:rPr lang="en-US" dirty="0"/>
              <a:t>Cobb County Transit</a:t>
            </a:r>
          </a:p>
        </p:txBody>
      </p:sp>
      <p:pic>
        <p:nvPicPr>
          <p:cNvPr id="4" name="Picture 3" descr="576f5882aa04c.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954" y="2899056"/>
            <a:ext cx="4821833" cy="31542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12794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728" y="945412"/>
            <a:ext cx="4597399" cy="5037950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/>
              <a:t>It cannot be overstated how important it is to be able to work with, lead, manage, follow, teach and learn from women. And that goes for women and men. </a:t>
            </a:r>
            <a:br>
              <a:rPr lang="en-US" sz="3000" dirty="0"/>
            </a:br>
            <a:br>
              <a:rPr lang="en-US" sz="3000" dirty="0"/>
            </a:br>
            <a:br>
              <a:rPr lang="en-US" sz="3000" dirty="0"/>
            </a:br>
            <a:r>
              <a:rPr lang="en-US" sz="3000" dirty="0"/>
              <a:t>Women quite often struggle more working for another woman than they do working for a man. </a:t>
            </a:r>
          </a:p>
        </p:txBody>
      </p:sp>
    </p:spTree>
    <p:extLst>
      <p:ext uri="{BB962C8B-B14F-4D97-AF65-F5344CB8AC3E}">
        <p14:creationId xmlns:p14="http://schemas.microsoft.com/office/powerpoint/2010/main" val="1504842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0" r="11980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6" r="12206"/>
          <a:stretch>
            <a:fillRect/>
          </a:stretch>
        </p:blipFill>
        <p:spPr>
          <a:xfrm>
            <a:off x="4624388" y="4586068"/>
            <a:ext cx="2057400" cy="2039112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19565" y="1949616"/>
            <a:ext cx="3450981" cy="2040905"/>
          </a:xfrm>
        </p:spPr>
        <p:txBody>
          <a:bodyPr/>
          <a:lstStyle/>
          <a:p>
            <a:r>
              <a:rPr lang="en-US" sz="4000"/>
              <a:t>Executive Management Team</a:t>
            </a:r>
          </a:p>
        </p:txBody>
      </p:sp>
      <p:pic>
        <p:nvPicPr>
          <p:cNvPr id="10" name="Picture Placeholder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904" y="4586068"/>
            <a:ext cx="2057400" cy="2039112"/>
          </a:xfrm>
          <a:prstGeom prst="rect">
            <a:avLst/>
          </a:prstGeom>
        </p:spPr>
      </p:pic>
      <p:pic>
        <p:nvPicPr>
          <p:cNvPr id="11" name="Picture Placeholder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56"/>
          <a:stretch/>
        </p:blipFill>
        <p:spPr>
          <a:xfrm>
            <a:off x="6864668" y="2395730"/>
            <a:ext cx="1983910" cy="199234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24388" y="2372345"/>
            <a:ext cx="2096452" cy="203911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Placeholder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72" y="4586068"/>
            <a:ext cx="1843706" cy="2039112"/>
          </a:xfrm>
          <a:prstGeom prst="rect">
            <a:avLst/>
          </a:prstGeom>
        </p:spPr>
      </p:pic>
      <p:pic>
        <p:nvPicPr>
          <p:cNvPr id="17" name="Picture Placeholder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178" y="228600"/>
            <a:ext cx="2057400" cy="203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8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SPENDING WITH WOMEN-OWNED BUSINESSES</a:t>
            </a: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180213" y="2515930"/>
          <a:ext cx="6874574" cy="2966486"/>
        </p:xfrm>
        <a:graphic>
          <a:graphicData uri="http://schemas.openxmlformats.org/drawingml/2006/table">
            <a:tbl>
              <a:tblPr/>
              <a:tblGrid>
                <a:gridCol w="1867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24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4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05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367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68557" marR="68557" marT="34306" marB="343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FY2014</a:t>
                      </a:r>
                    </a:p>
                  </a:txBody>
                  <a:tcPr marL="68557" marR="68557" marT="34306" marB="343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FY2015</a:t>
                      </a:r>
                    </a:p>
                  </a:txBody>
                  <a:tcPr marL="68557" marR="68557" marT="34306" marB="343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FY2016</a:t>
                      </a:r>
                    </a:p>
                  </a:txBody>
                  <a:tcPr marL="68557" marR="68557" marT="34306" marB="343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Three-year $ / %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Totals</a:t>
                      </a:r>
                    </a:p>
                  </a:txBody>
                  <a:tcPr marL="68557" marR="68557" marT="34306" marB="343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1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Dollars Spent w/ Women-owned Businesses</a:t>
                      </a:r>
                    </a:p>
                  </a:txBody>
                  <a:tcPr marL="68557" marR="68557" marT="34306" marB="343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$21,374,838</a:t>
                      </a:r>
                    </a:p>
                  </a:txBody>
                  <a:tcPr marL="68557" marR="68557" marT="34306" marB="343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$17,020,523</a:t>
                      </a:r>
                    </a:p>
                  </a:txBody>
                  <a:tcPr marL="68557" marR="68557" marT="34306" marB="343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$59,601,433</a:t>
                      </a:r>
                    </a:p>
                  </a:txBody>
                  <a:tcPr marL="68557" marR="68557" marT="34306" marB="343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$97,996,794</a:t>
                      </a:r>
                    </a:p>
                  </a:txBody>
                  <a:tcPr marL="68557" marR="68557" marT="34306" marB="343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3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Authority’s  Overall Goal</a:t>
                      </a:r>
                    </a:p>
                  </a:txBody>
                  <a:tcPr marL="68557" marR="68557" marT="34306" marB="343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27.75%</a:t>
                      </a:r>
                    </a:p>
                  </a:txBody>
                  <a:tcPr marL="68557" marR="68557" marT="34306" marB="343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30%</a:t>
                      </a:r>
                    </a:p>
                  </a:txBody>
                  <a:tcPr marL="68557" marR="68557" marT="34306" marB="343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30%</a:t>
                      </a:r>
                    </a:p>
                  </a:txBody>
                  <a:tcPr marL="68557" marR="68557" marT="34306" marB="343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68557" marR="68557" marT="34306" marB="343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33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% Spend w/ Women</a:t>
                      </a:r>
                    </a:p>
                  </a:txBody>
                  <a:tcPr marL="68557" marR="68557" marT="34306" marB="343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10%</a:t>
                      </a:r>
                    </a:p>
                  </a:txBody>
                  <a:tcPr marL="68557" marR="68557" marT="34306" marB="343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13%</a:t>
                      </a:r>
                    </a:p>
                  </a:txBody>
                  <a:tcPr marL="68557" marR="68557" marT="34306" marB="343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13%</a:t>
                      </a:r>
                    </a:p>
                  </a:txBody>
                  <a:tcPr marL="68557" marR="68557" marT="34306" marB="343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13%</a:t>
                      </a:r>
                    </a:p>
                  </a:txBody>
                  <a:tcPr marL="68557" marR="68557" marT="34306" marB="3430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8436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773" y="1600200"/>
            <a:ext cx="5057131" cy="521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85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MARTA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7974" y="1917700"/>
            <a:ext cx="4052359" cy="4144963"/>
          </a:xfrm>
        </p:spPr>
        <p:txBody>
          <a:bodyPr>
            <a:noAutofit/>
          </a:bodyPr>
          <a:lstStyle/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400" dirty="0"/>
              <a:t> </a:t>
            </a:r>
            <a:r>
              <a:rPr lang="en-US" sz="2400" b="1" dirty="0">
                <a:cs typeface="Arial" panose="020B0604020202020204" pitchFamily="34" charset="0"/>
              </a:rPr>
              <a:t>9</a:t>
            </a:r>
            <a:r>
              <a:rPr lang="en-US" sz="2400" b="1" baseline="30000" dirty="0">
                <a:cs typeface="Arial" panose="020B0604020202020204" pitchFamily="34" charset="0"/>
              </a:rPr>
              <a:t>th</a:t>
            </a:r>
            <a:r>
              <a:rPr lang="en-US" sz="2400" dirty="0">
                <a:cs typeface="Arial" panose="020B0604020202020204" pitchFamily="34" charset="0"/>
              </a:rPr>
              <a:t> largest transit system in US, largest in the Southeast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400" dirty="0">
                <a:cs typeface="Arial" panose="020B0604020202020204" pitchFamily="34" charset="0"/>
              </a:rPr>
              <a:t>Bus, rail and </a:t>
            </a:r>
            <a:r>
              <a:rPr lang="en-US" sz="2400" dirty="0" err="1">
                <a:cs typeface="Arial" panose="020B0604020202020204" pitchFamily="34" charset="0"/>
              </a:rPr>
              <a:t>paratransit</a:t>
            </a:r>
            <a:r>
              <a:rPr lang="en-US" sz="2400" dirty="0">
                <a:cs typeface="Arial" panose="020B0604020202020204" pitchFamily="34" charset="0"/>
              </a:rPr>
              <a:t> services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400" b="1" dirty="0">
                <a:cs typeface="Arial" panose="020B0604020202020204" pitchFamily="34" charset="0"/>
              </a:rPr>
              <a:t>38</a:t>
            </a:r>
            <a:r>
              <a:rPr lang="en-US" sz="2400" dirty="0">
                <a:cs typeface="Arial" panose="020B0604020202020204" pitchFamily="34" charset="0"/>
              </a:rPr>
              <a:t> Rail stations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400" b="1" dirty="0">
                <a:cs typeface="Arial" panose="020B0604020202020204" pitchFamily="34" charset="0"/>
              </a:rPr>
              <a:t>48</a:t>
            </a:r>
            <a:r>
              <a:rPr lang="en-US" sz="2400" dirty="0">
                <a:cs typeface="Arial" panose="020B0604020202020204" pitchFamily="34" charset="0"/>
              </a:rPr>
              <a:t> miles of track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400" b="1" dirty="0">
                <a:cs typeface="Arial" panose="020B0604020202020204" pitchFamily="34" charset="0"/>
              </a:rPr>
              <a:t>570</a:t>
            </a:r>
            <a:r>
              <a:rPr lang="en-US" sz="2400" dirty="0">
                <a:cs typeface="Arial" panose="020B0604020202020204" pitchFamily="34" charset="0"/>
              </a:rPr>
              <a:t> Buses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360333" y="1993900"/>
            <a:ext cx="4052359" cy="4144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400" b="1" dirty="0">
                <a:cs typeface="Arial" panose="020B0604020202020204" pitchFamily="34" charset="0"/>
              </a:rPr>
              <a:t>101</a:t>
            </a:r>
            <a:r>
              <a:rPr lang="en-US" sz="2400" dirty="0">
                <a:cs typeface="Arial" panose="020B0604020202020204" pitchFamily="34" charset="0"/>
              </a:rPr>
              <a:t> Bus routes</a:t>
            </a:r>
            <a:endParaRPr lang="en-US" sz="2400" b="1" dirty="0">
              <a:cs typeface="Arial" panose="020B0604020202020204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400" b="1" dirty="0">
                <a:cs typeface="Arial" panose="020B0604020202020204" pitchFamily="34" charset="0"/>
              </a:rPr>
              <a:t>738</a:t>
            </a:r>
            <a:r>
              <a:rPr lang="en-US" sz="2400" dirty="0">
                <a:cs typeface="Arial" panose="020B0604020202020204" pitchFamily="34" charset="0"/>
              </a:rPr>
              <a:t>M Annual passenger miles (all modes) 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400" b="1" dirty="0">
                <a:cs typeface="Arial" panose="020B0604020202020204" pitchFamily="34" charset="0"/>
              </a:rPr>
              <a:t>200</a:t>
            </a:r>
            <a:r>
              <a:rPr lang="en-US" sz="2400" dirty="0">
                <a:cs typeface="Arial" panose="020B0604020202020204" pitchFamily="34" charset="0"/>
              </a:rPr>
              <a:t> Mobility vehicles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400" b="1" dirty="0">
                <a:cs typeface="Arial" panose="020B0604020202020204" pitchFamily="34" charset="0"/>
              </a:rPr>
              <a:t>433,064</a:t>
            </a:r>
            <a:r>
              <a:rPr lang="en-US" sz="2400" dirty="0">
                <a:cs typeface="Arial" panose="020B0604020202020204" pitchFamily="34" charset="0"/>
              </a:rPr>
              <a:t> Average weekday unlinked passenger trips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400" b="1" dirty="0">
                <a:cs typeface="Arial" panose="020B0604020202020204" pitchFamily="34" charset="0"/>
              </a:rPr>
              <a:t>6</a:t>
            </a:r>
            <a:r>
              <a:rPr lang="en-US" sz="2400" dirty="0">
                <a:cs typeface="Arial" panose="020B0604020202020204" pitchFamily="34" charset="0"/>
              </a:rPr>
              <a:t> Police Precincts 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endParaRPr lang="en-US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091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446697"/>
            <a:ext cx="7556313" cy="4144963"/>
          </a:xfrm>
        </p:spPr>
        <p:txBody>
          <a:bodyPr>
            <a:noAutofit/>
          </a:bodyPr>
          <a:lstStyle/>
          <a:p>
            <a:r>
              <a:rPr lang="en-US" sz="2400" dirty="0"/>
              <a:t>2008 Recession </a:t>
            </a:r>
          </a:p>
          <a:p>
            <a:r>
              <a:rPr lang="en-US" sz="2400" dirty="0"/>
              <a:t>Cut $100M in expenses</a:t>
            </a:r>
          </a:p>
          <a:p>
            <a:r>
              <a:rPr lang="en-US" sz="2400" dirty="0"/>
              <a:t>Eliminated 734 positions</a:t>
            </a:r>
          </a:p>
          <a:p>
            <a:r>
              <a:rPr lang="en-US" sz="2400" dirty="0"/>
              <a:t>10-days Furlough for non-represented employees</a:t>
            </a:r>
          </a:p>
          <a:p>
            <a:r>
              <a:rPr lang="en-US" sz="2400" dirty="0"/>
              <a:t>Increased Healthcare and Pension Contributions </a:t>
            </a:r>
          </a:p>
          <a:p>
            <a:r>
              <a:rPr lang="en-US" sz="2400" dirty="0"/>
              <a:t>No annual cost of living or merit for employees </a:t>
            </a:r>
          </a:p>
          <a:p>
            <a:r>
              <a:rPr lang="en-US" sz="2400" dirty="0"/>
              <a:t>Reduced bus routes from 131 to 91</a:t>
            </a:r>
          </a:p>
          <a:p>
            <a:r>
              <a:rPr lang="en-US" sz="2400" dirty="0"/>
              <a:t>Increased headways on bus and rail 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42106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CONSECUTIVE SURPLUSES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5" b="13713"/>
          <a:stretch>
            <a:fillRect/>
          </a:stretch>
        </p:blipFill>
        <p:spPr bwMode="auto">
          <a:xfrm>
            <a:off x="986962" y="2033413"/>
            <a:ext cx="7067825" cy="401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757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JOURNEY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87" y="2005330"/>
            <a:ext cx="5715000" cy="43776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8108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REBUILDING THE BRAND</a:t>
            </a:r>
          </a:p>
        </p:txBody>
      </p:sp>
      <p:graphicFrame>
        <p:nvGraphicFramePr>
          <p:cNvPr id="4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2127647"/>
              </p:ext>
            </p:extLst>
          </p:nvPr>
        </p:nvGraphicFramePr>
        <p:xfrm>
          <a:off x="0" y="2087033"/>
          <a:ext cx="8710083" cy="461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Chart" r:id="rId4" imgW="8571719" imgH="5145470" progId="Excel.Chart.8">
                  <p:embed/>
                </p:oleObj>
              </mc:Choice>
              <mc:Fallback>
                <p:oleObj name="Chart" r:id="rId4" imgW="8571719" imgH="514547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87033"/>
                        <a:ext cx="8710083" cy="461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2883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STRENGHTHEN THE FINANCIALS</a:t>
            </a:r>
          </a:p>
        </p:txBody>
      </p:sp>
      <p:pic>
        <p:nvPicPr>
          <p:cNvPr id="4" name="Picture 3" descr="preziajc-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4" t="17079" r="25112" b="16461"/>
          <a:stretch/>
        </p:blipFill>
        <p:spPr>
          <a:xfrm>
            <a:off x="1622776" y="1207486"/>
            <a:ext cx="5510563" cy="565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91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RIDERS’ CODE OF CONDUCT</a:t>
            </a:r>
          </a:p>
        </p:txBody>
      </p:sp>
      <p:pic>
        <p:nvPicPr>
          <p:cNvPr id="6" name="Picture 5" descr="RWR_topOfsplash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4" y="3608636"/>
            <a:ext cx="7556313" cy="18268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2222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2014 PART ONE CRIMES</a:t>
            </a:r>
          </a:p>
        </p:txBody>
      </p:sp>
      <p:pic>
        <p:nvPicPr>
          <p:cNvPr id="4" name="Picture 3" descr="Screen Shot 2015-08-18 at 8.28.5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-36707"/>
          <a:stretch/>
        </p:blipFill>
        <p:spPr bwMode="auto">
          <a:xfrm>
            <a:off x="0" y="2402523"/>
            <a:ext cx="8849195" cy="616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0" y="3003209"/>
            <a:ext cx="4339167" cy="483739"/>
          </a:xfrm>
          <a:prstGeom prst="ellipse">
            <a:avLst/>
          </a:prstGeom>
          <a:noFill/>
          <a:ln w="5080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15030456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#1 RANKED AIRPORT SERVICE</a:t>
            </a:r>
          </a:p>
        </p:txBody>
      </p:sp>
      <p:pic>
        <p:nvPicPr>
          <p:cNvPr id="4" name="Picture 2" descr="C:\Users\lkennedy\AppData\Local\Microsoft\Windows\Temporary Internet Files\Content.Outlook\A14GXWB6\Airport DIORAMAS3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97" b="-4397"/>
          <a:stretch/>
        </p:blipFill>
        <p:spPr bwMode="auto">
          <a:xfrm>
            <a:off x="987723" y="1807581"/>
            <a:ext cx="6551227" cy="4943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5676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CORPORATE RELOCATIONS</a:t>
            </a:r>
          </a:p>
        </p:txBody>
      </p:sp>
      <p:pic>
        <p:nvPicPr>
          <p:cNvPr id="4" name="Picture 3" descr="Athenahealth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1" y="2266143"/>
            <a:ext cx="5185429" cy="714009"/>
          </a:xfrm>
          <a:prstGeom prst="rect">
            <a:avLst/>
          </a:prstGeom>
        </p:spPr>
      </p:pic>
      <p:pic>
        <p:nvPicPr>
          <p:cNvPr id="5" name="Picture 4" descr="Kaiser-Permanente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23" y="5086393"/>
            <a:ext cx="2026327" cy="1379073"/>
          </a:xfrm>
          <a:prstGeom prst="rect">
            <a:avLst/>
          </a:prstGeom>
        </p:spPr>
      </p:pic>
      <p:pic>
        <p:nvPicPr>
          <p:cNvPr id="6" name="Picture 5" descr="State_Farm_logo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1" y="3867084"/>
            <a:ext cx="4996068" cy="699449"/>
          </a:xfrm>
          <a:prstGeom prst="rect">
            <a:avLst/>
          </a:prstGeom>
        </p:spPr>
      </p:pic>
      <p:pic>
        <p:nvPicPr>
          <p:cNvPr id="7" name="Picture 6" descr="Mercedes_benz_silver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4" y="1360395"/>
            <a:ext cx="2919589" cy="1736432"/>
          </a:xfrm>
          <a:prstGeom prst="rect">
            <a:avLst/>
          </a:prstGeom>
        </p:spPr>
      </p:pic>
      <p:pic>
        <p:nvPicPr>
          <p:cNvPr id="8" name="Picture 7" descr="ncr-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38" y="5232476"/>
            <a:ext cx="4251124" cy="123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8" y="3096827"/>
            <a:ext cx="2239962" cy="223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853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TRANSIT-ORIENTED DEVELOPMENT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3107" y="2218068"/>
            <a:ext cx="5161680" cy="43294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04041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AND LAST MILE CONNECTIVITY </a:t>
            </a:r>
          </a:p>
        </p:txBody>
      </p:sp>
      <p:pic>
        <p:nvPicPr>
          <p:cNvPr id="4" name="Picture 3" descr="UberLyft logo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6" t="4039" r="23937" b="6493"/>
          <a:stretch/>
        </p:blipFill>
        <p:spPr>
          <a:xfrm>
            <a:off x="498474" y="2938465"/>
            <a:ext cx="3713577" cy="3510373"/>
          </a:xfrm>
          <a:prstGeom prst="rect">
            <a:avLst/>
          </a:prstGeom>
        </p:spPr>
      </p:pic>
      <p:pic>
        <p:nvPicPr>
          <p:cNvPr id="5" name="Picture 4" descr="bikeshare martabu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950" y="3021260"/>
            <a:ext cx="3516837" cy="34275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99469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08098" y="602434"/>
            <a:ext cx="6831191" cy="342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/>
            <a:r>
              <a:rPr lang="en-US" altLang="en-US" sz="2400" dirty="0">
                <a:solidFill>
                  <a:srgbClr val="0070C0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MORE THAN A TRAIN STATION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214564" y="2057402"/>
            <a:ext cx="3218260" cy="168507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US" sz="1125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1125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>
              <a:defRPr/>
            </a:pPr>
            <a:endParaRPr lang="en-US" sz="1125" dirty="0">
              <a:ea typeface="MS PGothic" panose="020B0600070205080204" pitchFamily="34" charset="-128"/>
            </a:endParaRPr>
          </a:p>
          <a:p>
            <a:pPr eaLnBrk="1" hangingPunct="1">
              <a:defRPr/>
            </a:pPr>
            <a:endParaRPr lang="en-US" sz="1350" b="1" dirty="0">
              <a:solidFill>
                <a:schemeClr val="accent4">
                  <a:lumMod val="85000"/>
                  <a:lumOff val="15000"/>
                </a:schemeClr>
              </a:solidFill>
              <a:ea typeface="MS PGothic" panose="020B0600070205080204" pitchFamily="34" charset="-128"/>
            </a:endParaRPr>
          </a:p>
          <a:p>
            <a:pPr eaLnBrk="1" hangingPunct="1">
              <a:defRPr/>
            </a:pPr>
            <a:endParaRPr lang="en-US" sz="1125" dirty="0">
              <a:ea typeface="MS PGothic" panose="020B0600070205080204" pitchFamily="34" charset="-128"/>
            </a:endParaRPr>
          </a:p>
          <a:p>
            <a:pPr eaLnBrk="1" hangingPunct="1">
              <a:defRPr/>
            </a:pPr>
            <a:endParaRPr lang="en-US" sz="1125" dirty="0">
              <a:ea typeface="MS PGothic" panose="020B0600070205080204" pitchFamily="34" charset="-128"/>
            </a:endParaRPr>
          </a:p>
          <a:p>
            <a:pPr eaLnBrk="1" hangingPunct="1">
              <a:defRPr/>
            </a:pPr>
            <a:endParaRPr lang="en-US" sz="1350" b="1" dirty="0">
              <a:solidFill>
                <a:schemeClr val="accent4">
                  <a:lumMod val="85000"/>
                  <a:lumOff val="15000"/>
                </a:schemeClr>
              </a:solidFill>
              <a:ea typeface="MS PGothic" panose="020B0600070205080204" pitchFamily="34" charset="-128"/>
            </a:endParaRPr>
          </a:p>
          <a:p>
            <a:pPr eaLnBrk="1" hangingPunct="1">
              <a:defRPr/>
            </a:pPr>
            <a:endParaRPr lang="en-US" sz="1125" b="1" dirty="0">
              <a:solidFill>
                <a:schemeClr val="accent4">
                  <a:lumMod val="85000"/>
                  <a:lumOff val="15000"/>
                </a:schemeClr>
              </a:solidFill>
              <a:ea typeface="MS PGothic" panose="020B0600070205080204" pitchFamily="34" charset="-128"/>
            </a:endParaRPr>
          </a:p>
          <a:p>
            <a:pPr eaLnBrk="1" hangingPunct="1">
              <a:defRPr/>
            </a:pPr>
            <a:endParaRPr lang="en-US" sz="900" b="1" dirty="0">
              <a:solidFill>
                <a:schemeClr val="accent4">
                  <a:lumMod val="85000"/>
                  <a:lumOff val="15000"/>
                </a:schemeClr>
              </a:solidFill>
              <a:ea typeface="MS PGothic" panose="020B0600070205080204" pitchFamily="34" charset="-128"/>
            </a:endParaRPr>
          </a:p>
        </p:txBody>
      </p:sp>
      <p:pic>
        <p:nvPicPr>
          <p:cNvPr id="6" name="Picture 2" descr="C:\Users\lkennedy\AppData\Local\Microsoft\Windows\Temporary Internet Files\Content.Outlook\A14GXWB6\IMG_3207 (3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b="1769"/>
          <a:stretch/>
        </p:blipFill>
        <p:spPr bwMode="auto">
          <a:xfrm>
            <a:off x="4833256" y="2057401"/>
            <a:ext cx="3951515" cy="314004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" t="-1" r="9086" b="4227"/>
          <a:stretch/>
        </p:blipFill>
        <p:spPr>
          <a:xfrm>
            <a:off x="408097" y="2057402"/>
            <a:ext cx="4195285" cy="31269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32353115"/>
      </p:ext>
    </p:extLst>
  </p:cSld>
  <p:clrMapOvr>
    <a:masterClrMapping/>
  </p:clrMapOvr>
  <p:transition advClick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 IN TRANSIT</a:t>
            </a:r>
          </a:p>
        </p:txBody>
      </p:sp>
      <p:pic>
        <p:nvPicPr>
          <p:cNvPr id="4" name="03B760E4-2E6E-4568-B499-BB135E3730D7" descr="cid:33F8D0F4-04BC-44C1-9507-6627B80E4FA2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470" y="2514225"/>
            <a:ext cx="6036317" cy="4015827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685773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Shirley </a:t>
            </a:r>
            <a:r>
              <a:rPr lang="en-US" dirty="0" err="1"/>
              <a:t>Delibero</a:t>
            </a:r>
            <a:br>
              <a:rPr lang="en-US" dirty="0"/>
            </a:br>
            <a:r>
              <a:rPr lang="en-US" dirty="0"/>
              <a:t>Former CEO Metropolitan Transit Authority</a:t>
            </a:r>
            <a:br>
              <a:rPr lang="en-US" dirty="0"/>
            </a:br>
            <a:r>
              <a:rPr lang="en-US" dirty="0"/>
              <a:t>Harris County, TX</a:t>
            </a:r>
            <a:br>
              <a:rPr lang="en-US" dirty="0"/>
            </a:br>
            <a:r>
              <a:rPr lang="en-US" dirty="0"/>
              <a:t>Public Transit Hall of Fame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32570" y="3388573"/>
            <a:ext cx="2322217" cy="2820506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855084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CUSTOMER SATISFACTION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8178" y="1811144"/>
            <a:ext cx="7247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Lato Bold"/>
              </a:rPr>
              <a:t>Blue shading represents systemwide ridership (number of unlinked trips in millions)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901294252"/>
              </p:ext>
            </p:extLst>
          </p:nvPr>
        </p:nvGraphicFramePr>
        <p:xfrm>
          <a:off x="731992" y="2118921"/>
          <a:ext cx="7322795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302509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40" y="1855470"/>
            <a:ext cx="49530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567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98475" y="620575"/>
            <a:ext cx="6831191" cy="342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/>
            <a:r>
              <a:rPr lang="en-US" altLang="en-US" sz="2400" dirty="0">
                <a:solidFill>
                  <a:srgbClr val="0070C0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ATLANTA TRANSIT EXPANSION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214564" y="2057402"/>
            <a:ext cx="3218260" cy="168507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US" sz="1125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1125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>
              <a:defRPr/>
            </a:pPr>
            <a:endParaRPr lang="en-US" sz="1125" dirty="0">
              <a:ea typeface="MS PGothic" panose="020B0600070205080204" pitchFamily="34" charset="-128"/>
            </a:endParaRPr>
          </a:p>
          <a:p>
            <a:pPr eaLnBrk="1" hangingPunct="1">
              <a:defRPr/>
            </a:pPr>
            <a:endParaRPr lang="en-US" sz="1350" b="1" dirty="0">
              <a:solidFill>
                <a:schemeClr val="accent4">
                  <a:lumMod val="85000"/>
                  <a:lumOff val="15000"/>
                </a:schemeClr>
              </a:solidFill>
              <a:ea typeface="MS PGothic" panose="020B0600070205080204" pitchFamily="34" charset="-128"/>
            </a:endParaRPr>
          </a:p>
          <a:p>
            <a:pPr eaLnBrk="1" hangingPunct="1">
              <a:defRPr/>
            </a:pPr>
            <a:endParaRPr lang="en-US" sz="1125" dirty="0">
              <a:ea typeface="MS PGothic" panose="020B0600070205080204" pitchFamily="34" charset="-128"/>
            </a:endParaRPr>
          </a:p>
          <a:p>
            <a:pPr eaLnBrk="1" hangingPunct="1">
              <a:defRPr/>
            </a:pPr>
            <a:endParaRPr lang="en-US" sz="1125" dirty="0">
              <a:ea typeface="MS PGothic" panose="020B0600070205080204" pitchFamily="34" charset="-128"/>
            </a:endParaRPr>
          </a:p>
          <a:p>
            <a:pPr eaLnBrk="1" hangingPunct="1">
              <a:defRPr/>
            </a:pPr>
            <a:endParaRPr lang="en-US" sz="1350" b="1" dirty="0">
              <a:solidFill>
                <a:schemeClr val="accent4">
                  <a:lumMod val="85000"/>
                  <a:lumOff val="15000"/>
                </a:schemeClr>
              </a:solidFill>
              <a:ea typeface="MS PGothic" panose="020B0600070205080204" pitchFamily="34" charset="-128"/>
            </a:endParaRPr>
          </a:p>
          <a:p>
            <a:pPr eaLnBrk="1" hangingPunct="1">
              <a:defRPr/>
            </a:pPr>
            <a:endParaRPr lang="en-US" sz="1125" b="1" dirty="0">
              <a:solidFill>
                <a:schemeClr val="accent4">
                  <a:lumMod val="85000"/>
                  <a:lumOff val="15000"/>
                </a:schemeClr>
              </a:solidFill>
              <a:ea typeface="MS PGothic" panose="020B0600070205080204" pitchFamily="34" charset="-128"/>
            </a:endParaRPr>
          </a:p>
          <a:p>
            <a:pPr eaLnBrk="1" hangingPunct="1">
              <a:defRPr/>
            </a:pPr>
            <a:endParaRPr lang="en-US" sz="900" b="1" dirty="0">
              <a:solidFill>
                <a:schemeClr val="accent4">
                  <a:lumMod val="85000"/>
                  <a:lumOff val="15000"/>
                </a:schemeClr>
              </a:solidFill>
              <a:ea typeface="MS PGothic" panose="020B0600070205080204" pitchFamily="34" charset="-128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98475" y="2343151"/>
            <a:ext cx="7556313" cy="3108722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1500"/>
              </a:spcBef>
              <a:buClr>
                <a:srgbClr val="0085CA"/>
              </a:buClr>
              <a:defRPr/>
            </a:pPr>
            <a:r>
              <a:rPr lang="en-US" sz="2475" b="1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Rockwell"/>
                <a:ea typeface=""/>
                <a:cs typeface=""/>
              </a:rPr>
              <a:t>72% passage</a:t>
            </a:r>
            <a:br>
              <a:rPr lang="en-US" sz="21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Rockwell"/>
                <a:ea typeface=""/>
                <a:cs typeface=""/>
              </a:rPr>
            </a:br>
            <a:r>
              <a:rPr lang="en-US" sz="21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Rockwell"/>
                <a:ea typeface=""/>
                <a:cs typeface=""/>
              </a:rPr>
              <a:t>Half-penny sales levy in the City of Atlanta</a:t>
            </a:r>
          </a:p>
          <a:p>
            <a:pPr marL="171450" indent="-171450" defTabSz="685800">
              <a:spcBef>
                <a:spcPts val="1500"/>
              </a:spcBef>
              <a:buClr>
                <a:srgbClr val="0085CA"/>
              </a:buClr>
              <a:defRPr/>
            </a:pPr>
            <a:r>
              <a:rPr lang="en-US" sz="21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Rockwell"/>
                <a:ea typeface=""/>
                <a:cs typeface=""/>
              </a:rPr>
              <a:t>$2.5 billion projected revenue</a:t>
            </a:r>
          </a:p>
          <a:p>
            <a:pPr marL="171450" indent="-171450" defTabSz="685800">
              <a:spcBef>
                <a:spcPts val="1500"/>
              </a:spcBef>
              <a:buClr>
                <a:srgbClr val="0085CA"/>
              </a:buClr>
              <a:defRPr/>
            </a:pPr>
            <a:r>
              <a:rPr lang="en-US" sz="21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Rockwell"/>
                <a:ea typeface=""/>
                <a:cs typeface=""/>
              </a:rPr>
              <a:t>LRT</a:t>
            </a:r>
          </a:p>
          <a:p>
            <a:pPr marL="171450" indent="-171450" defTabSz="685800">
              <a:spcBef>
                <a:spcPts val="1500"/>
              </a:spcBef>
              <a:buClr>
                <a:srgbClr val="0085CA"/>
              </a:buClr>
              <a:defRPr/>
            </a:pPr>
            <a:r>
              <a:rPr lang="en-US" sz="21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Rockwell"/>
                <a:ea typeface=""/>
                <a:cs typeface=""/>
              </a:rPr>
              <a:t>BRT </a:t>
            </a:r>
          </a:p>
          <a:p>
            <a:pPr marL="171450" indent="-171450" defTabSz="685800">
              <a:spcBef>
                <a:spcPts val="1500"/>
              </a:spcBef>
              <a:buClr>
                <a:srgbClr val="0085CA"/>
              </a:buClr>
              <a:defRPr/>
            </a:pPr>
            <a:r>
              <a:rPr lang="en-US" sz="21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Rockwell"/>
                <a:ea typeface=""/>
                <a:cs typeface=""/>
              </a:rPr>
              <a:t>Rail infill stations</a:t>
            </a:r>
          </a:p>
          <a:p>
            <a:pPr marL="171450" indent="-171450" defTabSz="685800">
              <a:spcBef>
                <a:spcPts val="1500"/>
              </a:spcBef>
              <a:buClr>
                <a:srgbClr val="0085CA"/>
              </a:buClr>
              <a:defRPr/>
            </a:pPr>
            <a:r>
              <a:rPr lang="en-US" sz="21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Rockwell"/>
                <a:ea typeface=""/>
                <a:cs typeface=""/>
              </a:rPr>
              <a:t>Transit centers</a:t>
            </a:r>
          </a:p>
          <a:p>
            <a:pPr marL="171450" indent="-171450" defTabSz="685800">
              <a:spcBef>
                <a:spcPts val="1500"/>
              </a:spcBef>
              <a:buClr>
                <a:srgbClr val="0085CA"/>
              </a:buClr>
              <a:defRPr/>
            </a:pPr>
            <a:r>
              <a:rPr lang="en-US" sz="21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Rockwell"/>
                <a:ea typeface=""/>
                <a:cs typeface=""/>
              </a:rPr>
              <a:t>Bus and rail service improvements</a:t>
            </a:r>
          </a:p>
          <a:p>
            <a:pPr marL="0" indent="0" defTabSz="685800">
              <a:spcBef>
                <a:spcPts val="1500"/>
              </a:spcBef>
              <a:buClr>
                <a:srgbClr val="0085CA"/>
              </a:buClr>
              <a:buNone/>
              <a:defRPr/>
            </a:pPr>
            <a:endParaRPr lang="en-US" sz="2100" dirty="0">
              <a:solidFill>
                <a:sysClr val="windowText" lastClr="000000">
                  <a:lumMod val="65000"/>
                  <a:lumOff val="35000"/>
                </a:sysClr>
              </a:solidFill>
              <a:latin typeface="Rockwel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6729174"/>
      </p:ext>
    </p:extLst>
  </p:cSld>
  <p:clrMapOvr>
    <a:masterClrMapping/>
  </p:clrMapOvr>
  <p:transition advClick="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879"/>
            <a:ext cx="8229600" cy="857250"/>
          </a:xfrm>
        </p:spPr>
        <p:txBody>
          <a:bodyPr/>
          <a:lstStyle/>
          <a:p>
            <a:pPr algn="l"/>
            <a:r>
              <a:rPr lang="en-US" sz="2700" dirty="0">
                <a:solidFill>
                  <a:srgbClr val="0070C0"/>
                </a:solidFill>
                <a:latin typeface="Rockwell" charset="0"/>
                <a:ea typeface="Rockwell" charset="0"/>
                <a:cs typeface="Rockwell" charset="0"/>
              </a:rPr>
              <a:t>MORE ACCESS</a:t>
            </a:r>
          </a:p>
        </p:txBody>
      </p:sp>
      <p:pic>
        <p:nvPicPr>
          <p:cNvPr id="4" name="Picture 3" descr="Screen Shot 2016-10-08 at 3.07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737" y="1906192"/>
            <a:ext cx="4200526" cy="46431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2860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UPGRADING FLEET</a:t>
            </a:r>
          </a:p>
        </p:txBody>
      </p:sp>
      <p:pic>
        <p:nvPicPr>
          <p:cNvPr id="4" name="Picture 2" descr="C:\Users\lkennedy\AppData\Local\Microsoft\Windows\Temporary Internet Files\Content.Outlook\A14GXWB6\Train (3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9" r="-1679"/>
          <a:stretch/>
        </p:blipFill>
        <p:spPr bwMode="auto">
          <a:xfrm>
            <a:off x="1571272" y="1998455"/>
            <a:ext cx="6483515" cy="4706487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0288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08098" y="563424"/>
            <a:ext cx="6831191" cy="342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/>
            <a:r>
              <a:rPr lang="en-US" altLang="en-US" sz="2400" dirty="0">
                <a:solidFill>
                  <a:srgbClr val="0070C0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TECHNOLOGY INNOVATIONS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2214564" y="2057402"/>
            <a:ext cx="3218260" cy="168507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US" sz="1125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1125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>
              <a:defRPr/>
            </a:pPr>
            <a:endParaRPr lang="en-US" sz="1125" dirty="0">
              <a:ea typeface="MS PGothic" panose="020B0600070205080204" pitchFamily="34" charset="-128"/>
            </a:endParaRPr>
          </a:p>
          <a:p>
            <a:pPr eaLnBrk="1" hangingPunct="1">
              <a:defRPr/>
            </a:pPr>
            <a:endParaRPr lang="en-US" sz="1350" b="1" dirty="0">
              <a:solidFill>
                <a:schemeClr val="accent4">
                  <a:lumMod val="85000"/>
                  <a:lumOff val="15000"/>
                </a:schemeClr>
              </a:solidFill>
              <a:ea typeface="MS PGothic" panose="020B0600070205080204" pitchFamily="34" charset="-128"/>
            </a:endParaRPr>
          </a:p>
          <a:p>
            <a:pPr eaLnBrk="1" hangingPunct="1">
              <a:defRPr/>
            </a:pPr>
            <a:endParaRPr lang="en-US" sz="1125" dirty="0">
              <a:ea typeface="MS PGothic" panose="020B0600070205080204" pitchFamily="34" charset="-128"/>
            </a:endParaRPr>
          </a:p>
          <a:p>
            <a:pPr eaLnBrk="1" hangingPunct="1">
              <a:defRPr/>
            </a:pPr>
            <a:endParaRPr lang="en-US" sz="1125" dirty="0">
              <a:ea typeface="MS PGothic" panose="020B0600070205080204" pitchFamily="34" charset="-128"/>
            </a:endParaRPr>
          </a:p>
          <a:p>
            <a:pPr eaLnBrk="1" hangingPunct="1">
              <a:defRPr/>
            </a:pPr>
            <a:endParaRPr lang="en-US" sz="1350" b="1" dirty="0">
              <a:solidFill>
                <a:schemeClr val="accent4">
                  <a:lumMod val="85000"/>
                  <a:lumOff val="15000"/>
                </a:schemeClr>
              </a:solidFill>
              <a:ea typeface="MS PGothic" panose="020B0600070205080204" pitchFamily="34" charset="-128"/>
            </a:endParaRPr>
          </a:p>
          <a:p>
            <a:pPr eaLnBrk="1" hangingPunct="1">
              <a:defRPr/>
            </a:pPr>
            <a:endParaRPr lang="en-US" sz="1125" b="1" dirty="0">
              <a:solidFill>
                <a:schemeClr val="accent4">
                  <a:lumMod val="85000"/>
                  <a:lumOff val="15000"/>
                </a:schemeClr>
              </a:solidFill>
              <a:ea typeface="MS PGothic" panose="020B0600070205080204" pitchFamily="34" charset="-128"/>
            </a:endParaRPr>
          </a:p>
          <a:p>
            <a:pPr eaLnBrk="1" hangingPunct="1">
              <a:defRPr/>
            </a:pPr>
            <a:endParaRPr lang="en-US" sz="900" b="1" dirty="0">
              <a:solidFill>
                <a:schemeClr val="accent4">
                  <a:lumMod val="85000"/>
                  <a:lumOff val="15000"/>
                </a:schemeClr>
              </a:solidFill>
              <a:ea typeface="MS PGothic" panose="020B0600070205080204" pitchFamily="34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0"/>
          <a:stretch/>
        </p:blipFill>
        <p:spPr>
          <a:xfrm>
            <a:off x="3930528" y="2614864"/>
            <a:ext cx="2047719" cy="27284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070" y="2614864"/>
            <a:ext cx="2095481" cy="27225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601" y="2614864"/>
            <a:ext cx="3098065" cy="27284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1275" y="4687722"/>
            <a:ext cx="1124768" cy="129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30692"/>
      </p:ext>
    </p:extLst>
  </p:cSld>
  <p:clrMapOvr>
    <a:masterClrMapping/>
  </p:clrMapOvr>
  <p:transition advClick="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408098" y="519556"/>
            <a:ext cx="6831191" cy="342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/>
            <a:r>
              <a:rPr lang="en-US" altLang="en-US" sz="2400" dirty="0">
                <a:solidFill>
                  <a:srgbClr val="0070C0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SUPPORTING MORE MAJOR EVENTS</a:t>
            </a:r>
          </a:p>
        </p:txBody>
      </p:sp>
      <p:sp>
        <p:nvSpPr>
          <p:cNvPr id="2" name="Rectangle 1"/>
          <p:cNvSpPr/>
          <p:nvPr/>
        </p:nvSpPr>
        <p:spPr>
          <a:xfrm>
            <a:off x="2214564" y="2057402"/>
            <a:ext cx="3218260" cy="168507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US" sz="1125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sz="1125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>
              <a:defRPr/>
            </a:pPr>
            <a:endParaRPr lang="en-US" sz="1125" dirty="0">
              <a:ea typeface="MS PGothic" panose="020B0600070205080204" pitchFamily="34" charset="-128"/>
            </a:endParaRPr>
          </a:p>
          <a:p>
            <a:pPr eaLnBrk="1" hangingPunct="1">
              <a:defRPr/>
            </a:pPr>
            <a:endParaRPr lang="en-US" sz="1350" b="1" dirty="0">
              <a:solidFill>
                <a:schemeClr val="accent4">
                  <a:lumMod val="85000"/>
                  <a:lumOff val="15000"/>
                </a:schemeClr>
              </a:solidFill>
              <a:ea typeface="MS PGothic" panose="020B0600070205080204" pitchFamily="34" charset="-128"/>
            </a:endParaRPr>
          </a:p>
          <a:p>
            <a:pPr eaLnBrk="1" hangingPunct="1">
              <a:defRPr/>
            </a:pPr>
            <a:endParaRPr lang="en-US" sz="1125" dirty="0">
              <a:ea typeface="MS PGothic" panose="020B0600070205080204" pitchFamily="34" charset="-128"/>
            </a:endParaRPr>
          </a:p>
          <a:p>
            <a:pPr eaLnBrk="1" hangingPunct="1">
              <a:defRPr/>
            </a:pPr>
            <a:endParaRPr lang="en-US" sz="1125" dirty="0">
              <a:ea typeface="MS PGothic" panose="020B0600070205080204" pitchFamily="34" charset="-128"/>
            </a:endParaRPr>
          </a:p>
          <a:p>
            <a:pPr eaLnBrk="1" hangingPunct="1">
              <a:defRPr/>
            </a:pPr>
            <a:endParaRPr lang="en-US" sz="1350" b="1" dirty="0">
              <a:solidFill>
                <a:schemeClr val="accent4">
                  <a:lumMod val="85000"/>
                  <a:lumOff val="15000"/>
                </a:schemeClr>
              </a:solidFill>
              <a:ea typeface="MS PGothic" panose="020B0600070205080204" pitchFamily="34" charset="-128"/>
            </a:endParaRPr>
          </a:p>
          <a:p>
            <a:pPr eaLnBrk="1" hangingPunct="1">
              <a:defRPr/>
            </a:pPr>
            <a:endParaRPr lang="en-US" sz="1125" b="1" dirty="0">
              <a:solidFill>
                <a:schemeClr val="accent4">
                  <a:lumMod val="85000"/>
                  <a:lumOff val="15000"/>
                </a:schemeClr>
              </a:solidFill>
              <a:ea typeface="MS PGothic" panose="020B0600070205080204" pitchFamily="34" charset="-128"/>
            </a:endParaRPr>
          </a:p>
          <a:p>
            <a:pPr eaLnBrk="1" hangingPunct="1">
              <a:defRPr/>
            </a:pPr>
            <a:endParaRPr lang="en-US" sz="900" b="1" dirty="0">
              <a:solidFill>
                <a:schemeClr val="accent4">
                  <a:lumMod val="85000"/>
                  <a:lumOff val="15000"/>
                </a:schemeClr>
              </a:solidFill>
              <a:ea typeface="MS PGothic" panose="020B0600070205080204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830" y="2057401"/>
            <a:ext cx="5478780" cy="30514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6605026"/>
      </p:ext>
    </p:extLst>
  </p:cSld>
  <p:clrMapOvr>
    <a:masterClrMapping/>
  </p:clrMapOvr>
  <p:transition advClick="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MARTA SYSTEM EXPANSION</a:t>
            </a:r>
          </a:p>
        </p:txBody>
      </p:sp>
      <p:pic>
        <p:nvPicPr>
          <p:cNvPr id="6" name="Picture 5" descr="1. MARTA Rail Map with Expansion Projects—layered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" r="7252" b="6958"/>
          <a:stretch/>
        </p:blipFill>
        <p:spPr>
          <a:xfrm>
            <a:off x="894871" y="1870117"/>
            <a:ext cx="3507796" cy="50090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4. MARTA Expansion Projects—RedLine+OrangeLine+PurpleLine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8" b="6958"/>
          <a:stretch/>
        </p:blipFill>
        <p:spPr>
          <a:xfrm>
            <a:off x="4402667" y="1870117"/>
            <a:ext cx="3670419" cy="500904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443475" y="1500785"/>
            <a:ext cx="2708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Helvetica Neue"/>
                <a:cs typeface="Helvetica Neue"/>
              </a:rPr>
              <a:t>TODAY	</a:t>
            </a:r>
          </a:p>
        </p:txBody>
      </p:sp>
      <p:sp>
        <p:nvSpPr>
          <p:cNvPr id="9" name="Rectangle 8"/>
          <p:cNvSpPr/>
          <p:nvPr/>
        </p:nvSpPr>
        <p:spPr>
          <a:xfrm>
            <a:off x="5050238" y="1500785"/>
            <a:ext cx="2708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Helvetica Neue"/>
                <a:cs typeface="Helvetica Neue"/>
              </a:rPr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12372581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4" name="Picture 3" descr="mar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46" y="2926609"/>
            <a:ext cx="7443436" cy="136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76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Pam </a:t>
            </a:r>
            <a:r>
              <a:rPr lang="en-US" dirty="0" err="1"/>
              <a:t>Syfert</a:t>
            </a:r>
            <a:br>
              <a:rPr lang="en-US" dirty="0"/>
            </a:br>
            <a:r>
              <a:rPr lang="en-US" dirty="0"/>
              <a:t>Former City Manager</a:t>
            </a:r>
            <a:br>
              <a:rPr lang="en-US" dirty="0"/>
            </a:br>
            <a:r>
              <a:rPr lang="en-US" dirty="0"/>
              <a:t>Charlotte, NC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7376" b="5798"/>
          <a:stretch/>
        </p:blipFill>
        <p:spPr>
          <a:xfrm>
            <a:off x="5613991" y="2735890"/>
            <a:ext cx="2260767" cy="29006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0672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8" b="7968"/>
          <a:stretch>
            <a:fillRect/>
          </a:stretch>
        </p:blipFill>
        <p:spPr>
          <a:xfrm>
            <a:off x="498474" y="3513662"/>
            <a:ext cx="4942141" cy="2751138"/>
          </a:xfrm>
          <a:ln>
            <a:solidFill>
              <a:schemeClr val="tx1"/>
            </a:solidFill>
          </a:ln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r="9714"/>
          <a:stretch/>
        </p:blipFill>
        <p:spPr>
          <a:xfrm>
            <a:off x="5565573" y="3513662"/>
            <a:ext cx="2665203" cy="27511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3507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ROLLO AXTON</a:t>
            </a:r>
            <a:br>
              <a:rPr lang="en-US" dirty="0"/>
            </a:br>
            <a:r>
              <a:rPr lang="en-US" dirty="0"/>
              <a:t>Former CEO</a:t>
            </a:r>
            <a:br>
              <a:rPr lang="en-US" dirty="0"/>
            </a:br>
            <a:r>
              <a:rPr lang="en-US" dirty="0"/>
              <a:t>Greater Richmond</a:t>
            </a:r>
            <a:br>
              <a:rPr lang="en-US" dirty="0"/>
            </a:br>
            <a:r>
              <a:rPr lang="en-US" dirty="0"/>
              <a:t>Transit Company</a:t>
            </a:r>
          </a:p>
        </p:txBody>
      </p:sp>
      <p:pic>
        <p:nvPicPr>
          <p:cNvPr id="3" name="Picture 2" descr="Richmond 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867" y="2383347"/>
            <a:ext cx="3308920" cy="420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02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OF LEADERSHIP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 “If your actions inspire others to dream more, learn more, do more and become more, you are a leader.”  </a:t>
            </a:r>
            <a:br>
              <a:rPr lang="en-US" sz="3200" dirty="0"/>
            </a:br>
            <a:r>
              <a:rPr lang="en-US" sz="3200" dirty="0"/>
              <a:t>- John Quincy Adams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50571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TIMOTHY KAINE</a:t>
            </a:r>
            <a:br>
              <a:rPr lang="en-US" dirty="0"/>
            </a:br>
            <a:r>
              <a:rPr lang="en-US" dirty="0"/>
              <a:t>U.S. Senator</a:t>
            </a:r>
            <a:br>
              <a:rPr lang="en-US" dirty="0"/>
            </a:br>
            <a:r>
              <a:rPr lang="en-US" dirty="0"/>
              <a:t>Virginia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Former Vice </a:t>
            </a:r>
            <a:br>
              <a:rPr lang="en-US" dirty="0"/>
            </a:br>
            <a:r>
              <a:rPr lang="en-US" dirty="0"/>
              <a:t>Presidential </a:t>
            </a:r>
            <a:br>
              <a:rPr lang="en-US" dirty="0"/>
            </a:br>
            <a:r>
              <a:rPr lang="en-US" dirty="0"/>
              <a:t>Candidate</a:t>
            </a:r>
          </a:p>
        </p:txBody>
      </p:sp>
      <p:pic>
        <p:nvPicPr>
          <p:cNvPr id="4" name="Picture 2" descr="http://blogs.tennessean.com/politics/files/2013/09/tim-ka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868" y="2328333"/>
            <a:ext cx="2978919" cy="4168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38026"/>
      </p:ext>
    </p:extLst>
  </p:cSld>
  <p:clrMapOvr>
    <a:masterClrMapping/>
  </p:clrMapOvr>
</p:sld>
</file>

<file path=ppt/theme/theme1.xml><?xml version="1.0" encoding="utf-8"?>
<a:theme xmlns:a="http://schemas.openxmlformats.org/drawingml/2006/main" name="Advantage">
  <a:themeElements>
    <a:clrScheme name="Custom 8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0085CA"/>
      </a:accent1>
      <a:accent2>
        <a:srgbClr val="F77F0A"/>
      </a:accent2>
      <a:accent3>
        <a:srgbClr val="B3B3B3"/>
      </a:accent3>
      <a:accent4>
        <a:srgbClr val="999999"/>
      </a:accent4>
      <a:accent5>
        <a:srgbClr val="F7901E"/>
      </a:accent5>
      <a:accent6>
        <a:srgbClr val="FFC61E"/>
      </a:accent6>
      <a:hlink>
        <a:srgbClr val="0085CA"/>
      </a:hlink>
      <a:folHlink>
        <a:srgbClr val="0085CA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Advantage">
  <a:themeElements>
    <a:clrScheme name="Custom 7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0085CA"/>
      </a:accent1>
      <a:accent2>
        <a:srgbClr val="F77F0A"/>
      </a:accent2>
      <a:accent3>
        <a:srgbClr val="B3B3B3"/>
      </a:accent3>
      <a:accent4>
        <a:srgbClr val="999999"/>
      </a:accent4>
      <a:accent5>
        <a:srgbClr val="F7901E"/>
      </a:accent5>
      <a:accent6>
        <a:srgbClr val="0085CA"/>
      </a:accent6>
      <a:hlink>
        <a:srgbClr val="0085CA"/>
      </a:hlink>
      <a:folHlink>
        <a:srgbClr val="0085CA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5270</TotalTime>
  <Words>647</Words>
  <Application>Microsoft Office PowerPoint</Application>
  <PresentationFormat>On-screen Show (4:3)</PresentationFormat>
  <Paragraphs>203</Paragraphs>
  <Slides>48</Slides>
  <Notes>48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MS PGothic</vt:lpstr>
      <vt:lpstr>MS PGothic</vt:lpstr>
      <vt:lpstr>Arial</vt:lpstr>
      <vt:lpstr>Calibri</vt:lpstr>
      <vt:lpstr>Helvetica Neue</vt:lpstr>
      <vt:lpstr>Lato Bold</vt:lpstr>
      <vt:lpstr>Rockwell</vt:lpstr>
      <vt:lpstr>Verdana</vt:lpstr>
      <vt:lpstr>Wingdings</vt:lpstr>
      <vt:lpstr>Advantage</vt:lpstr>
      <vt:lpstr>1_Advantage</vt:lpstr>
      <vt:lpstr>Chart</vt:lpstr>
      <vt:lpstr>MAX Program – Leadership  May 15, 2017</vt:lpstr>
      <vt:lpstr>PowerPoint Presentation</vt:lpstr>
      <vt:lpstr>MY JOURNEY</vt:lpstr>
      <vt:lpstr>Shirley Delibero Former CEO Metropolitan Transit Authority Harris County, TX Public Transit Hall of Fame</vt:lpstr>
      <vt:lpstr>Pam Syfert Former City Manager Charlotte, NC</vt:lpstr>
      <vt:lpstr>NETWORKING</vt:lpstr>
      <vt:lpstr>ROLLO AXTON Former CEO Greater Richmond Transit Company</vt:lpstr>
      <vt:lpstr>POWER OF LEADERSHIP</vt:lpstr>
      <vt:lpstr>TIMOTHY KAINE U.S. Senator Virginia  Former Vice  Presidential  Candidate</vt:lpstr>
      <vt:lpstr>PATRICK MCCRORY Former Governor North Carolina</vt:lpstr>
      <vt:lpstr>ANTHONY FOXX Former Secretary U.S. Dept. of  Transportation</vt:lpstr>
      <vt:lpstr>PATRICK CANNON Former Mayor Charlotte, NC</vt:lpstr>
      <vt:lpstr>JULIAN CASTRO Former Secretary U.S. Department of HUD</vt:lpstr>
      <vt:lpstr>ELIZABETH PRESUTTI CEO Des Moines  Transit Authority</vt:lpstr>
      <vt:lpstr>GAIL SPOLAR Former CEO, Vancouver Transit System</vt:lpstr>
      <vt:lpstr>MATTHEW TUCKER CEO North County  Transit District (San Diego)</vt:lpstr>
      <vt:lpstr>BRADFORD J. MILLER CEO Pinellas Suncoast  Transit Authority</vt:lpstr>
      <vt:lpstr>MICHAEL MELANIPHY Former CEO American Public Transportation Association</vt:lpstr>
      <vt:lpstr>EDWARD JOHNSON CEO/GM Orlando LYNXS</vt:lpstr>
      <vt:lpstr>JEFFREY ARNDT CEO VIA Metropolitan Transit</vt:lpstr>
      <vt:lpstr>ELDRIDGE COLES CEO Greater Richmond  Transit Company</vt:lpstr>
      <vt:lpstr>VIDA COVINGTON General Manger Cobb County Transit</vt:lpstr>
      <vt:lpstr>PowerPoint Presentation</vt:lpstr>
      <vt:lpstr>PowerPoint Presentation</vt:lpstr>
      <vt:lpstr>SPENDING WITH WOMEN-OWNED BUSINESSES</vt:lpstr>
      <vt:lpstr>MARTA</vt:lpstr>
      <vt:lpstr>ABOUT MARTA</vt:lpstr>
      <vt:lpstr>CHALLENGES</vt:lpstr>
      <vt:lpstr>CONSECUTIVE SURPLUSES</vt:lpstr>
      <vt:lpstr>REBUILDING THE BRAND</vt:lpstr>
      <vt:lpstr>STRENGHTHEN THE FINANCIALS</vt:lpstr>
      <vt:lpstr>RIDERS’ CODE OF CONDUCT</vt:lpstr>
      <vt:lpstr>2014 PART ONE CRIMES</vt:lpstr>
      <vt:lpstr>#1 RANKED AIRPORT SERVICE</vt:lpstr>
      <vt:lpstr>CORPORATE RELOCATIONS</vt:lpstr>
      <vt:lpstr>TRANSIT-ORIENTED DEVELOPMENT</vt:lpstr>
      <vt:lpstr>FIRST AND LAST MILE CONNECTIVITY </vt:lpstr>
      <vt:lpstr>MORE THAN A TRAIN STATION</vt:lpstr>
      <vt:lpstr>ART IN TRANSIT</vt:lpstr>
      <vt:lpstr>OVERALL CUSTOMER SATISFACTION</vt:lpstr>
      <vt:lpstr>PowerPoint Presentation</vt:lpstr>
      <vt:lpstr>ATLANTA TRANSIT EXPANSION</vt:lpstr>
      <vt:lpstr>MORE ACCESS</vt:lpstr>
      <vt:lpstr>UPGRADING FLEET</vt:lpstr>
      <vt:lpstr>TECHNOLOGY INNOVATIONS</vt:lpstr>
      <vt:lpstr>SUPPORTING MORE MAJOR EVENTS</vt:lpstr>
      <vt:lpstr>MARTA SYSTEM EXPANSION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Virginia Correctional Association How to Become Recession-Proof : The Power of Mentoring and Networking</dc:title>
  <dc:creator>Saba Long</dc:creator>
  <cp:lastModifiedBy>Allen, Rhonda N.</cp:lastModifiedBy>
  <cp:revision>51</cp:revision>
  <cp:lastPrinted>2017-05-11T13:27:13Z</cp:lastPrinted>
  <dcterms:created xsi:type="dcterms:W3CDTF">2016-10-07T18:11:47Z</dcterms:created>
  <dcterms:modified xsi:type="dcterms:W3CDTF">2017-05-11T14:06:17Z</dcterms:modified>
</cp:coreProperties>
</file>