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8"/>
  </p:notesMasterIdLst>
  <p:handoutMasterIdLst>
    <p:handoutMasterId r:id="rId29"/>
  </p:handout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0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ujuo, Onyinye" initials="AO" lastIdx="1" clrIdx="0">
    <p:extLst>
      <p:ext uri="{19B8F6BF-5375-455C-9EA6-DF929625EA0E}">
        <p15:presenceInfo xmlns:p15="http://schemas.microsoft.com/office/powerpoint/2012/main" userId="S-1-5-21-123087093-2541687029-1524318016-40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5" d="100"/>
          <a:sy n="85" d="100"/>
        </p:scale>
        <p:origin x="858" y="90"/>
      </p:cViewPr>
      <p:guideLst>
        <p:guide orient="horz" pos="2160"/>
        <p:guide pos="300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oakujuo\AppData\Local\Microsoft\Windows\INetCache\Content.Outlook\6P4F0NT8\FY17%20Operating%20Char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153675590992587"/>
          <c:y val="5.9996164788301122E-4"/>
          <c:w val="0.68770076268161773"/>
          <c:h val="0.85545183205616704"/>
        </c:manualLayout>
      </c:layout>
      <c:pie3DChart>
        <c:varyColors val="1"/>
        <c:ser>
          <c:idx val="0"/>
          <c:order val="0"/>
          <c:tx>
            <c:strRef>
              <c:f>Sheet1!$B$1:$M$1</c:f>
              <c:strCache>
                <c:ptCount val="1"/>
                <c:pt idx="0">
                  <c:v>General Merch Misc Service Other Retail Wholesale Auto Home Furnishing Utility Manufacturing Accomodations Other Services Construction Food/bars</c:v>
                </c:pt>
              </c:strCache>
            </c:strRef>
          </c:tx>
          <c:explosion val="16"/>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A40-4403-A6C3-146FA447014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A40-4403-A6C3-146FA447014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A40-4403-A6C3-146FA447014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A40-4403-A6C3-146FA447014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CA40-4403-A6C3-146FA447014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CA40-4403-A6C3-146FA447014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CA40-4403-A6C3-146FA4470141}"/>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CA40-4403-A6C3-146FA4470141}"/>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CA40-4403-A6C3-146FA4470141}"/>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CA40-4403-A6C3-146FA4470141}"/>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CA40-4403-A6C3-146FA4470141}"/>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CA40-4403-A6C3-146FA4470141}"/>
              </c:ext>
            </c:extLst>
          </c:dPt>
          <c:dLbls>
            <c:dLbl>
              <c:idx val="0"/>
              <c:layout>
                <c:manualLayout>
                  <c:x val="-0.11413771807935773"/>
                  <c:y val="9.1349129304042445E-2"/>
                </c:manualLayout>
              </c:layout>
              <c:tx>
                <c:rich>
                  <a:bodyPr/>
                  <a:lstStyle/>
                  <a:p>
                    <a:r>
                      <a:rPr lang="en-US"/>
                      <a:t>General Merch </a:t>
                    </a:r>
                  </a:p>
                  <a:p>
                    <a:r>
                      <a:rPr lang="en-US"/>
                      <a:t>13%</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A40-4403-A6C3-146FA4470141}"/>
                </c:ext>
              </c:extLst>
            </c:dLbl>
            <c:dLbl>
              <c:idx val="1"/>
              <c:layout>
                <c:manualLayout>
                  <c:x val="-0.11985035908814143"/>
                  <c:y val="2.6057817345203509E-2"/>
                </c:manualLayout>
              </c:layout>
              <c:tx>
                <c:rich>
                  <a:bodyPr/>
                  <a:lstStyle/>
                  <a:p>
                    <a:r>
                      <a:rPr lang="en-US"/>
                      <a:t>Misc Service </a:t>
                    </a:r>
                  </a:p>
                  <a:p>
                    <a:r>
                      <a:rPr lang="en-US"/>
                      <a:t>12%</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A40-4403-A6C3-146FA4470141}"/>
                </c:ext>
              </c:extLst>
            </c:dLbl>
            <c:dLbl>
              <c:idx val="2"/>
              <c:layout>
                <c:manualLayout>
                  <c:x val="-0.12131504238985494"/>
                  <c:y val="-8.2390936928657954E-2"/>
                </c:manualLayout>
              </c:layout>
              <c:tx>
                <c:rich>
                  <a:bodyPr/>
                  <a:lstStyle/>
                  <a:p>
                    <a:r>
                      <a:rPr lang="en-US"/>
                      <a:t>Other Retail </a:t>
                    </a:r>
                  </a:p>
                  <a:p>
                    <a:r>
                      <a:rPr lang="en-US"/>
                      <a:t>12%</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A40-4403-A6C3-146FA4470141}"/>
                </c:ext>
              </c:extLst>
            </c:dLbl>
            <c:dLbl>
              <c:idx val="3"/>
              <c:layout>
                <c:manualLayout>
                  <c:x val="-0.12649729790506106"/>
                  <c:y val="-0.15463026036328117"/>
                </c:manualLayout>
              </c:layout>
              <c:tx>
                <c:rich>
                  <a:bodyPr/>
                  <a:lstStyle/>
                  <a:p>
                    <a:r>
                      <a:rPr lang="en-US"/>
                      <a:t>Wholesale</a:t>
                    </a:r>
                  </a:p>
                  <a:p>
                    <a:r>
                      <a:rPr lang="en-US"/>
                      <a:t> 10%</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A40-4403-A6C3-146FA4470141}"/>
                </c:ext>
              </c:extLst>
            </c:dLbl>
            <c:dLbl>
              <c:idx val="4"/>
              <c:layout>
                <c:manualLayout>
                  <c:x val="-6.3351322495349789E-3"/>
                  <c:y val="-4.3107255320701011E-2"/>
                </c:manualLayout>
              </c:layout>
              <c:tx>
                <c:rich>
                  <a:bodyPr/>
                  <a:lstStyle/>
                  <a:p>
                    <a:r>
                      <a:rPr lang="en-US" dirty="0"/>
                      <a:t>Auto</a:t>
                    </a:r>
                  </a:p>
                  <a:p>
                    <a:r>
                      <a:rPr lang="en-US" dirty="0"/>
                      <a:t>3%</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A40-4403-A6C3-146FA4470141}"/>
                </c:ext>
              </c:extLst>
            </c:dLbl>
            <c:dLbl>
              <c:idx val="5"/>
              <c:layout>
                <c:manualLayout>
                  <c:x val="7.3721206517089313E-2"/>
                  <c:y val="-0.128081219125563"/>
                </c:manualLayout>
              </c:layout>
              <c:tx>
                <c:rich>
                  <a:bodyPr/>
                  <a:lstStyle/>
                  <a:p>
                    <a:r>
                      <a:rPr lang="en-US" baseline="0">
                        <a:solidFill>
                          <a:schemeClr val="tx1"/>
                        </a:solidFill>
                      </a:rPr>
                      <a:t>Home Furnishing</a:t>
                    </a:r>
                  </a:p>
                  <a:p>
                    <a:r>
                      <a:rPr lang="en-US" baseline="0">
                        <a:solidFill>
                          <a:schemeClr val="tx1"/>
                        </a:solidFill>
                      </a:rPr>
                      <a:t>8%</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CA40-4403-A6C3-146FA4470141}"/>
                </c:ext>
              </c:extLst>
            </c:dLbl>
            <c:dLbl>
              <c:idx val="6"/>
              <c:layout>
                <c:manualLayout>
                  <c:x val="-1.3684190211517677E-2"/>
                  <c:y val="1.3837893550977361E-2"/>
                </c:manualLayout>
              </c:layout>
              <c:tx>
                <c:rich>
                  <a:bodyPr/>
                  <a:lstStyle/>
                  <a:p>
                    <a:r>
                      <a:rPr lang="en-US" baseline="0">
                        <a:solidFill>
                          <a:schemeClr val="tx1"/>
                        </a:solidFill>
                      </a:rPr>
                      <a:t>Utility</a:t>
                    </a:r>
                  </a:p>
                  <a:p>
                    <a:r>
                      <a:rPr lang="en-US" baseline="0">
                        <a:solidFill>
                          <a:schemeClr val="tx1"/>
                        </a:solidFill>
                      </a:rPr>
                      <a:t>6%</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CA40-4403-A6C3-146FA4470141}"/>
                </c:ext>
              </c:extLst>
            </c:dLbl>
            <c:dLbl>
              <c:idx val="7"/>
              <c:layout>
                <c:manualLayout>
                  <c:x val="-3.0155777642994774E-2"/>
                  <c:y val="7.254818366907452E-2"/>
                </c:manualLayout>
              </c:layout>
              <c:tx>
                <c:rich>
                  <a:bodyPr/>
                  <a:lstStyle/>
                  <a:p>
                    <a:r>
                      <a:rPr lang="en-US"/>
                      <a:t>Manufacturing</a:t>
                    </a:r>
                  </a:p>
                  <a:p>
                    <a:r>
                      <a:rPr lang="en-US"/>
                      <a:t>5%</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CA40-4403-A6C3-146FA4470141}"/>
                </c:ext>
              </c:extLst>
            </c:dLbl>
            <c:dLbl>
              <c:idx val="8"/>
              <c:layout>
                <c:manualLayout>
                  <c:x val="1.6024873058726172E-2"/>
                  <c:y val="-4.148195791641331E-3"/>
                </c:manualLayout>
              </c:layout>
              <c:tx>
                <c:rich>
                  <a:bodyPr/>
                  <a:lstStyle/>
                  <a:p>
                    <a:r>
                      <a:rPr lang="en-US" dirty="0"/>
                      <a:t>Accommodations</a:t>
                    </a:r>
                  </a:p>
                  <a:p>
                    <a:r>
                      <a:rPr lang="en-US" dirty="0"/>
                      <a:t>4%</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356086926969099"/>
                      <c:h val="0.1298950658539485"/>
                    </c:manualLayout>
                  </c15:layout>
                </c:ext>
                <c:ext xmlns:c16="http://schemas.microsoft.com/office/drawing/2014/chart" uri="{C3380CC4-5D6E-409C-BE32-E72D297353CC}">
                  <c16:uniqueId val="{00000011-CA40-4403-A6C3-146FA4470141}"/>
                </c:ext>
              </c:extLst>
            </c:dLbl>
            <c:dLbl>
              <c:idx val="9"/>
              <c:layout>
                <c:manualLayout>
                  <c:x val="-3.4570117522494476E-2"/>
                  <c:y val="7.7394369821419378E-3"/>
                </c:manualLayout>
              </c:layout>
              <c:tx>
                <c:rich>
                  <a:bodyPr/>
                  <a:lstStyle/>
                  <a:p>
                    <a:r>
                      <a:rPr lang="en-US"/>
                      <a:t>Other Services</a:t>
                    </a:r>
                  </a:p>
                  <a:p>
                    <a:r>
                      <a:rPr lang="en-US"/>
                      <a:t>2%</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CA40-4403-A6C3-146FA4470141}"/>
                </c:ext>
              </c:extLst>
            </c:dLbl>
            <c:dLbl>
              <c:idx val="10"/>
              <c:layout>
                <c:manualLayout>
                  <c:x val="0"/>
                  <c:y val="-4.8449899644897328E-2"/>
                </c:manualLayout>
              </c:layout>
              <c:tx>
                <c:rich>
                  <a:bodyPr/>
                  <a:lstStyle/>
                  <a:p>
                    <a:r>
                      <a:rPr lang="en-US"/>
                      <a:t>Construction</a:t>
                    </a:r>
                  </a:p>
                  <a:p>
                    <a:r>
                      <a:rPr lang="en-US"/>
                      <a:t>1%</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CA40-4403-A6C3-146FA4470141}"/>
                </c:ext>
              </c:extLst>
            </c:dLbl>
            <c:dLbl>
              <c:idx val="11"/>
              <c:layout>
                <c:manualLayout>
                  <c:x val="0.16340937162266478"/>
                  <c:y val="6.267596687400373E-2"/>
                </c:manualLayout>
              </c:layout>
              <c:tx>
                <c:rich>
                  <a:bodyPr/>
                  <a:lstStyle/>
                  <a:p>
                    <a:r>
                      <a:rPr lang="en-US"/>
                      <a:t>Food/bars</a:t>
                    </a:r>
                  </a:p>
                  <a:p>
                    <a:r>
                      <a:rPr lang="en-US"/>
                      <a:t> 23%</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CA40-4403-A6C3-146FA44701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Sheet1!$B$1:$M$1</c:f>
              <c:strCache>
                <c:ptCount val="12"/>
                <c:pt idx="0">
                  <c:v>General Merch</c:v>
                </c:pt>
                <c:pt idx="1">
                  <c:v>Misc Service</c:v>
                </c:pt>
                <c:pt idx="2">
                  <c:v>Other Retail</c:v>
                </c:pt>
                <c:pt idx="3">
                  <c:v>Wholesale</c:v>
                </c:pt>
                <c:pt idx="4">
                  <c:v>Auto</c:v>
                </c:pt>
                <c:pt idx="5">
                  <c:v>Home Furnishing</c:v>
                </c:pt>
                <c:pt idx="6">
                  <c:v>Utility</c:v>
                </c:pt>
                <c:pt idx="7">
                  <c:v>Manufacturing</c:v>
                </c:pt>
                <c:pt idx="8">
                  <c:v>Accomodations</c:v>
                </c:pt>
                <c:pt idx="9">
                  <c:v>Other Services</c:v>
                </c:pt>
                <c:pt idx="10">
                  <c:v>Construction</c:v>
                </c:pt>
                <c:pt idx="11">
                  <c:v>Food/bars</c:v>
                </c:pt>
              </c:strCache>
            </c:strRef>
          </c:cat>
          <c:val>
            <c:numRef>
              <c:f>Sheet1!$B$11:$M$11</c:f>
              <c:numCache>
                <c:formatCode>0%</c:formatCode>
                <c:ptCount val="12"/>
                <c:pt idx="0">
                  <c:v>0.13479815222071656</c:v>
                </c:pt>
                <c:pt idx="1">
                  <c:v>0.11668455255362446</c:v>
                </c:pt>
                <c:pt idx="2">
                  <c:v>0.12068444183410702</c:v>
                </c:pt>
                <c:pt idx="3">
                  <c:v>9.9227870831271839E-2</c:v>
                </c:pt>
                <c:pt idx="4">
                  <c:v>2.8694859160062373E-2</c:v>
                </c:pt>
                <c:pt idx="5">
                  <c:v>8.2609685838709049E-2</c:v>
                </c:pt>
                <c:pt idx="6">
                  <c:v>6.0635145418851732E-2</c:v>
                </c:pt>
                <c:pt idx="7">
                  <c:v>5.4729393300071927E-2</c:v>
                </c:pt>
                <c:pt idx="8">
                  <c:v>4.4059220339535313E-2</c:v>
                </c:pt>
                <c:pt idx="9">
                  <c:v>2.3815023122930511E-2</c:v>
                </c:pt>
                <c:pt idx="10">
                  <c:v>7.9490387481936028E-3</c:v>
                </c:pt>
                <c:pt idx="11">
                  <c:v>0.22611261663192572</c:v>
                </c:pt>
              </c:numCache>
            </c:numRef>
          </c:val>
          <c:extLst>
            <c:ext xmlns:c16="http://schemas.microsoft.com/office/drawing/2014/chart" uri="{C3380CC4-5D6E-409C-BE32-E72D297353CC}">
              <c16:uniqueId val="{00000018-CA40-4403-A6C3-146FA447014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9875731678065117"/>
          <c:y val="0.69944738880179325"/>
          <c:w val="0.72472828580246396"/>
          <c:h val="0.22288739023453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dLbls>
          <c:showLegendKey val="0"/>
          <c:showVal val="0"/>
          <c:showCatName val="0"/>
          <c:showSerName val="0"/>
          <c:showPercent val="0"/>
          <c:showBubbleSize val="0"/>
        </c:dLbls>
        <c:marker val="1"/>
        <c:smooth val="0"/>
        <c:axId val="251444904"/>
        <c:axId val="251447256"/>
      </c:lineChart>
      <c:catAx>
        <c:axId val="251444904"/>
        <c:scaling>
          <c:orientation val="minMax"/>
        </c:scaling>
        <c:delete val="0"/>
        <c:axPos val="b"/>
        <c:numFmt formatCode="m/d/yyyy" sourceLinked="1"/>
        <c:majorTickMark val="out"/>
        <c:minorTickMark val="none"/>
        <c:tickLblPos val="nextTo"/>
        <c:crossAx val="251447256"/>
        <c:crosses val="autoZero"/>
        <c:auto val="1"/>
        <c:lblAlgn val="ctr"/>
        <c:lblOffset val="100"/>
        <c:noMultiLvlLbl val="1"/>
      </c:catAx>
      <c:valAx>
        <c:axId val="251447256"/>
        <c:scaling>
          <c:orientation val="minMax"/>
          <c:min val="200"/>
        </c:scaling>
        <c:delete val="0"/>
        <c:axPos val="l"/>
        <c:majorGridlines/>
        <c:numFmt formatCode="&quot;$&quot;#,##0" sourceLinked="0"/>
        <c:majorTickMark val="out"/>
        <c:minorTickMark val="none"/>
        <c:tickLblPos val="nextTo"/>
        <c:crossAx val="251444904"/>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rgbClr val="FFFF00"/>
              </a:solidFill>
            </a:ln>
          </c:spPr>
          <c:marker>
            <c:symbol val="none"/>
          </c:marker>
          <c:dPt>
            <c:idx val="5"/>
            <c:bubble3D val="0"/>
            <c:spPr>
              <a:ln>
                <a:solidFill>
                  <a:srgbClr val="FFFF00"/>
                </a:solidFill>
                <a:prstDash val="dash"/>
              </a:ln>
            </c:spPr>
            <c:extLst>
              <c:ext xmlns:c16="http://schemas.microsoft.com/office/drawing/2014/chart" uri="{C3380CC4-5D6E-409C-BE32-E72D297353CC}">
                <c16:uniqueId val="{0000000A-CFAE-4E53-A493-23A015348EF0}"/>
              </c:ext>
            </c:extLst>
          </c:dPt>
          <c:dPt>
            <c:idx val="6"/>
            <c:bubble3D val="0"/>
            <c:spPr>
              <a:ln>
                <a:solidFill>
                  <a:srgbClr val="FFFF00"/>
                </a:solidFill>
                <a:prstDash val="dash"/>
              </a:ln>
            </c:spPr>
            <c:extLst>
              <c:ext xmlns:c16="http://schemas.microsoft.com/office/drawing/2014/chart" uri="{C3380CC4-5D6E-409C-BE32-E72D297353CC}">
                <c16:uniqueId val="{00000001-D3F8-431E-8E01-E536745D9722}"/>
              </c:ext>
            </c:extLst>
          </c:dPt>
          <c:dPt>
            <c:idx val="7"/>
            <c:bubble3D val="0"/>
            <c:spPr>
              <a:ln>
                <a:solidFill>
                  <a:srgbClr val="FFFF00"/>
                </a:solidFill>
                <a:prstDash val="dash"/>
              </a:ln>
            </c:spPr>
            <c:extLst>
              <c:ext xmlns:c16="http://schemas.microsoft.com/office/drawing/2014/chart" uri="{C3380CC4-5D6E-409C-BE32-E72D297353CC}">
                <c16:uniqueId val="{00000003-D3F8-431E-8E01-E536745D9722}"/>
              </c:ext>
            </c:extLst>
          </c:dPt>
          <c:dPt>
            <c:idx val="8"/>
            <c:bubble3D val="0"/>
            <c:spPr>
              <a:ln>
                <a:solidFill>
                  <a:srgbClr val="FFFF00"/>
                </a:solidFill>
                <a:prstDash val="dash"/>
              </a:ln>
            </c:spPr>
            <c:extLst>
              <c:ext xmlns:c16="http://schemas.microsoft.com/office/drawing/2014/chart" uri="{C3380CC4-5D6E-409C-BE32-E72D297353CC}">
                <c16:uniqueId val="{00000005-D3F8-431E-8E01-E536745D9722}"/>
              </c:ext>
            </c:extLst>
          </c:dPt>
          <c:dPt>
            <c:idx val="9"/>
            <c:bubble3D val="0"/>
            <c:spPr>
              <a:ln>
                <a:solidFill>
                  <a:srgbClr val="FFFF00"/>
                </a:solidFill>
                <a:prstDash val="dash"/>
              </a:ln>
            </c:spPr>
            <c:extLst>
              <c:ext xmlns:c16="http://schemas.microsoft.com/office/drawing/2014/chart" uri="{C3380CC4-5D6E-409C-BE32-E72D297353CC}">
                <c16:uniqueId val="{00000007-D3F8-431E-8E01-E536745D9722}"/>
              </c:ext>
            </c:extLst>
          </c:dPt>
          <c:dPt>
            <c:idx val="10"/>
            <c:bubble3D val="0"/>
            <c:spPr>
              <a:ln>
                <a:solidFill>
                  <a:srgbClr val="FFFF00"/>
                </a:solidFill>
                <a:prstDash val="dash"/>
              </a:ln>
            </c:spPr>
            <c:extLst>
              <c:ext xmlns:c16="http://schemas.microsoft.com/office/drawing/2014/chart" uri="{C3380CC4-5D6E-409C-BE32-E72D297353CC}">
                <c16:uniqueId val="{00000009-D3F8-431E-8E01-E536745D9722}"/>
              </c:ext>
            </c:extLst>
          </c:dPt>
          <c:cat>
            <c:numRef>
              <c:f>Sheet1!$B$10:$B$17</c:f>
              <c:numCache>
                <c:formatCode>m/d/yyyy</c:formatCode>
                <c:ptCount val="8"/>
                <c:pt idx="0">
                  <c:v>41275</c:v>
                </c:pt>
                <c:pt idx="1">
                  <c:v>41640</c:v>
                </c:pt>
                <c:pt idx="2">
                  <c:v>42005</c:v>
                </c:pt>
                <c:pt idx="3">
                  <c:v>42370</c:v>
                </c:pt>
                <c:pt idx="4">
                  <c:v>42736</c:v>
                </c:pt>
                <c:pt idx="5">
                  <c:v>43101</c:v>
                </c:pt>
                <c:pt idx="6">
                  <c:v>43466</c:v>
                </c:pt>
                <c:pt idx="7">
                  <c:v>43831</c:v>
                </c:pt>
              </c:numCache>
            </c:numRef>
          </c:cat>
          <c:val>
            <c:numRef>
              <c:f>Sheet1!$C$10:$C$17</c:f>
              <c:numCache>
                <c:formatCode>"$"#,##0.00</c:formatCode>
                <c:ptCount val="8"/>
                <c:pt idx="0">
                  <c:v>340.49099999999999</c:v>
                </c:pt>
                <c:pt idx="1">
                  <c:v>345.82499999999999</c:v>
                </c:pt>
                <c:pt idx="2">
                  <c:v>372.38299999999998</c:v>
                </c:pt>
                <c:pt idx="3" formatCode="General">
                  <c:v>409.846</c:v>
                </c:pt>
                <c:pt idx="4" formatCode="General">
                  <c:v>437.67599999999999</c:v>
                </c:pt>
                <c:pt idx="5" formatCode="General">
                  <c:v>499.17599999999999</c:v>
                </c:pt>
                <c:pt idx="6" formatCode="General">
                  <c:v>521.29899999999998</c:v>
                </c:pt>
                <c:pt idx="7" formatCode="General">
                  <c:v>542.20299999999997</c:v>
                </c:pt>
              </c:numCache>
            </c:numRef>
          </c:val>
          <c:smooth val="0"/>
          <c:extLst>
            <c:ext xmlns:c16="http://schemas.microsoft.com/office/drawing/2014/chart" uri="{C3380CC4-5D6E-409C-BE32-E72D297353CC}">
              <c16:uniqueId val="{0000000A-D3F8-431E-8E01-E536745D9722}"/>
            </c:ext>
          </c:extLst>
        </c:ser>
        <c:ser>
          <c:idx val="1"/>
          <c:order val="1"/>
          <c:spPr>
            <a:ln>
              <a:solidFill>
                <a:srgbClr val="FF0000"/>
              </a:solidFill>
              <a:prstDash val="dash"/>
            </a:ln>
          </c:spPr>
          <c:marker>
            <c:symbol val="none"/>
          </c:marker>
          <c:cat>
            <c:numRef>
              <c:f>Sheet1!$B$10:$B$17</c:f>
              <c:numCache>
                <c:formatCode>m/d/yyyy</c:formatCode>
                <c:ptCount val="8"/>
                <c:pt idx="0">
                  <c:v>41275</c:v>
                </c:pt>
                <c:pt idx="1">
                  <c:v>41640</c:v>
                </c:pt>
                <c:pt idx="2">
                  <c:v>42005</c:v>
                </c:pt>
                <c:pt idx="3">
                  <c:v>42370</c:v>
                </c:pt>
                <c:pt idx="4">
                  <c:v>42736</c:v>
                </c:pt>
                <c:pt idx="5">
                  <c:v>43101</c:v>
                </c:pt>
                <c:pt idx="6">
                  <c:v>43466</c:v>
                </c:pt>
                <c:pt idx="7">
                  <c:v>43831</c:v>
                </c:pt>
              </c:numCache>
            </c:numRef>
          </c:cat>
          <c:val>
            <c:numRef>
              <c:f>Sheet1!$D$10:$D$17</c:f>
              <c:numCache>
                <c:formatCode>General</c:formatCode>
                <c:ptCount val="8"/>
                <c:pt idx="3">
                  <c:v>0</c:v>
                </c:pt>
                <c:pt idx="4">
                  <c:v>0</c:v>
                </c:pt>
                <c:pt idx="5">
                  <c:v>0</c:v>
                </c:pt>
                <c:pt idx="6">
                  <c:v>0</c:v>
                </c:pt>
                <c:pt idx="7">
                  <c:v>0</c:v>
                </c:pt>
              </c:numCache>
            </c:numRef>
          </c:val>
          <c:smooth val="0"/>
          <c:extLst>
            <c:ext xmlns:c16="http://schemas.microsoft.com/office/drawing/2014/chart" uri="{C3380CC4-5D6E-409C-BE32-E72D297353CC}">
              <c16:uniqueId val="{0000000B-D3F8-431E-8E01-E536745D9722}"/>
            </c:ext>
          </c:extLst>
        </c:ser>
        <c:dLbls>
          <c:showLegendKey val="0"/>
          <c:showVal val="0"/>
          <c:showCatName val="0"/>
          <c:showSerName val="0"/>
          <c:showPercent val="0"/>
          <c:showBubbleSize val="0"/>
        </c:dLbls>
        <c:smooth val="0"/>
        <c:axId val="61364224"/>
        <c:axId val="105006208"/>
      </c:lineChart>
      <c:dateAx>
        <c:axId val="61364224"/>
        <c:scaling>
          <c:orientation val="minMax"/>
        </c:scaling>
        <c:delete val="0"/>
        <c:axPos val="b"/>
        <c:numFmt formatCode="m/d/yyyy" sourceLinked="1"/>
        <c:majorTickMark val="out"/>
        <c:minorTickMark val="none"/>
        <c:tickLblPos val="nextTo"/>
        <c:crossAx val="105006208"/>
        <c:crosses val="autoZero"/>
        <c:auto val="1"/>
        <c:lblOffset val="100"/>
        <c:baseTimeUnit val="years"/>
      </c:dateAx>
      <c:valAx>
        <c:axId val="105006208"/>
        <c:scaling>
          <c:orientation val="minMax"/>
          <c:min val="200"/>
        </c:scaling>
        <c:delete val="0"/>
        <c:axPos val="l"/>
        <c:majorGridlines/>
        <c:numFmt formatCode="&quot;$&quot;#,##0" sourceLinked="0"/>
        <c:majorTickMark val="out"/>
        <c:minorTickMark val="none"/>
        <c:tickLblPos val="nextTo"/>
        <c:crossAx val="6136422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dLbls>
          <c:showLegendKey val="0"/>
          <c:showVal val="0"/>
          <c:showCatName val="0"/>
          <c:showSerName val="0"/>
          <c:showPercent val="0"/>
          <c:showBubbleSize val="0"/>
        </c:dLbls>
        <c:marker val="1"/>
        <c:smooth val="0"/>
        <c:axId val="251445688"/>
        <c:axId val="251446472"/>
      </c:lineChart>
      <c:catAx>
        <c:axId val="251445688"/>
        <c:scaling>
          <c:orientation val="minMax"/>
        </c:scaling>
        <c:delete val="0"/>
        <c:axPos val="b"/>
        <c:numFmt formatCode="m/d/yyyy" sourceLinked="1"/>
        <c:majorTickMark val="out"/>
        <c:minorTickMark val="none"/>
        <c:tickLblPos val="nextTo"/>
        <c:crossAx val="251446472"/>
        <c:crosses val="autoZero"/>
        <c:auto val="1"/>
        <c:lblAlgn val="ctr"/>
        <c:lblOffset val="100"/>
        <c:noMultiLvlLbl val="1"/>
      </c:catAx>
      <c:valAx>
        <c:axId val="251446472"/>
        <c:scaling>
          <c:orientation val="minMax"/>
          <c:max val="30"/>
          <c:min val="0"/>
        </c:scaling>
        <c:delete val="0"/>
        <c:axPos val="l"/>
        <c:majorGridlines/>
        <c:numFmt formatCode="&quot;$&quot;#,##0" sourceLinked="0"/>
        <c:majorTickMark val="out"/>
        <c:minorTickMark val="none"/>
        <c:tickLblPos val="nextTo"/>
        <c:crossAx val="251445688"/>
        <c:crosses val="autoZero"/>
        <c:crossBetween val="between"/>
        <c:minorUnit val="2"/>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Sheet1!$C$5</c:f>
              <c:strCache>
                <c:ptCount val="1"/>
                <c:pt idx="0">
                  <c:v>Actuals</c:v>
                </c:pt>
              </c:strCache>
            </c:strRef>
          </c:tx>
          <c:spPr>
            <a:ln>
              <a:solidFill>
                <a:srgbClr val="FFFF00"/>
              </a:solidFill>
            </a:ln>
          </c:spPr>
          <c:marker>
            <c:symbol val="none"/>
          </c:marker>
          <c:dPt>
            <c:idx val="0"/>
            <c:bubble3D val="0"/>
            <c:extLst>
              <c:ext xmlns:c16="http://schemas.microsoft.com/office/drawing/2014/chart" uri="{C3380CC4-5D6E-409C-BE32-E72D297353CC}">
                <c16:uniqueId val="{00000000-D01C-4921-B0CD-FC1380810308}"/>
              </c:ext>
            </c:extLst>
          </c:dPt>
          <c:dPt>
            <c:idx val="3"/>
            <c:bubble3D val="0"/>
            <c:spPr>
              <a:ln>
                <a:solidFill>
                  <a:srgbClr val="FFFF00"/>
                </a:solidFill>
                <a:prstDash val="dash"/>
              </a:ln>
            </c:spPr>
            <c:extLst>
              <c:ext xmlns:c16="http://schemas.microsoft.com/office/drawing/2014/chart" uri="{C3380CC4-5D6E-409C-BE32-E72D297353CC}">
                <c16:uniqueId val="{00000002-D01C-4921-B0CD-FC1380810308}"/>
              </c:ext>
            </c:extLst>
          </c:dPt>
          <c:dPt>
            <c:idx val="4"/>
            <c:bubble3D val="0"/>
            <c:spPr>
              <a:ln>
                <a:solidFill>
                  <a:srgbClr val="FFFF00"/>
                </a:solidFill>
                <a:prstDash val="dash"/>
              </a:ln>
            </c:spPr>
            <c:extLst>
              <c:ext xmlns:c16="http://schemas.microsoft.com/office/drawing/2014/chart" uri="{C3380CC4-5D6E-409C-BE32-E72D297353CC}">
                <c16:uniqueId val="{00000004-D01C-4921-B0CD-FC1380810308}"/>
              </c:ext>
            </c:extLst>
          </c:dPt>
          <c:dPt>
            <c:idx val="5"/>
            <c:bubble3D val="0"/>
            <c:spPr>
              <a:ln>
                <a:solidFill>
                  <a:srgbClr val="FFFF00"/>
                </a:solidFill>
                <a:prstDash val="dash"/>
              </a:ln>
            </c:spPr>
            <c:extLst>
              <c:ext xmlns:c16="http://schemas.microsoft.com/office/drawing/2014/chart" uri="{C3380CC4-5D6E-409C-BE32-E72D297353CC}">
                <c16:uniqueId val="{00000006-D01C-4921-B0CD-FC1380810308}"/>
              </c:ext>
            </c:extLst>
          </c:dPt>
          <c:dPt>
            <c:idx val="6"/>
            <c:bubble3D val="0"/>
            <c:spPr>
              <a:ln>
                <a:solidFill>
                  <a:srgbClr val="FFFF00"/>
                </a:solidFill>
                <a:prstDash val="dash"/>
              </a:ln>
            </c:spPr>
            <c:extLst>
              <c:ext xmlns:c16="http://schemas.microsoft.com/office/drawing/2014/chart" uri="{C3380CC4-5D6E-409C-BE32-E72D297353CC}">
                <c16:uniqueId val="{00000008-D01C-4921-B0CD-FC1380810308}"/>
              </c:ext>
            </c:extLst>
          </c:dPt>
          <c:dPt>
            <c:idx val="7"/>
            <c:bubble3D val="0"/>
            <c:spPr>
              <a:ln>
                <a:solidFill>
                  <a:srgbClr val="FFFF00"/>
                </a:solidFill>
                <a:prstDash val="dash"/>
              </a:ln>
            </c:spPr>
            <c:extLst>
              <c:ext xmlns:c16="http://schemas.microsoft.com/office/drawing/2014/chart" uri="{C3380CC4-5D6E-409C-BE32-E72D297353CC}">
                <c16:uniqueId val="{0000000A-D01C-4921-B0CD-FC1380810308}"/>
              </c:ext>
            </c:extLst>
          </c:dPt>
          <c:dPt>
            <c:idx val="8"/>
            <c:bubble3D val="0"/>
            <c:spPr>
              <a:ln>
                <a:solidFill>
                  <a:srgbClr val="FFFF00"/>
                </a:solidFill>
                <a:prstDash val="dash"/>
              </a:ln>
            </c:spPr>
            <c:extLst>
              <c:ext xmlns:c16="http://schemas.microsoft.com/office/drawing/2014/chart" uri="{C3380CC4-5D6E-409C-BE32-E72D297353CC}">
                <c16:uniqueId val="{0000000C-D01C-4921-B0CD-FC1380810308}"/>
              </c:ext>
            </c:extLst>
          </c:dPt>
          <c:dPt>
            <c:idx val="9"/>
            <c:bubble3D val="0"/>
            <c:spPr>
              <a:ln>
                <a:solidFill>
                  <a:srgbClr val="FFFF00"/>
                </a:solidFill>
                <a:prstDash val="dash"/>
              </a:ln>
            </c:spPr>
            <c:extLst>
              <c:ext xmlns:c16="http://schemas.microsoft.com/office/drawing/2014/chart" uri="{C3380CC4-5D6E-409C-BE32-E72D297353CC}">
                <c16:uniqueId val="{0000000E-D01C-4921-B0CD-FC1380810308}"/>
              </c:ext>
            </c:extLst>
          </c:dPt>
          <c:dPt>
            <c:idx val="10"/>
            <c:bubble3D val="0"/>
            <c:spPr>
              <a:ln>
                <a:solidFill>
                  <a:srgbClr val="FFFF00"/>
                </a:solidFill>
                <a:prstDash val="dash"/>
              </a:ln>
            </c:spPr>
            <c:extLst>
              <c:ext xmlns:c16="http://schemas.microsoft.com/office/drawing/2014/chart" uri="{C3380CC4-5D6E-409C-BE32-E72D297353CC}">
                <c16:uniqueId val="{00000010-D01C-4921-B0CD-FC1380810308}"/>
              </c:ext>
            </c:extLst>
          </c:dPt>
          <c:cat>
            <c:numRef>
              <c:f>Sheet1!$B$7:$B$14</c:f>
              <c:numCache>
                <c:formatCode>m/d/yyyy</c:formatCode>
                <c:ptCount val="8"/>
                <c:pt idx="0">
                  <c:v>41455</c:v>
                </c:pt>
                <c:pt idx="1">
                  <c:v>41820</c:v>
                </c:pt>
                <c:pt idx="2">
                  <c:v>42185</c:v>
                </c:pt>
                <c:pt idx="3">
                  <c:v>42551</c:v>
                </c:pt>
                <c:pt idx="4">
                  <c:v>42916</c:v>
                </c:pt>
                <c:pt idx="5">
                  <c:v>43281</c:v>
                </c:pt>
                <c:pt idx="6">
                  <c:v>43646</c:v>
                </c:pt>
                <c:pt idx="7">
                  <c:v>44012</c:v>
                </c:pt>
              </c:numCache>
            </c:numRef>
          </c:cat>
          <c:val>
            <c:numRef>
              <c:f>Sheet1!$C$7:$C$14</c:f>
              <c:numCache>
                <c:formatCode>_("$"* #,##0.00_);_("$"* \(#,##0.00\);_("$"* "-"??_);_(@_)</c:formatCode>
                <c:ptCount val="8"/>
                <c:pt idx="0">
                  <c:v>7.2</c:v>
                </c:pt>
                <c:pt idx="1">
                  <c:v>21.1</c:v>
                </c:pt>
                <c:pt idx="2">
                  <c:v>15.9</c:v>
                </c:pt>
                <c:pt idx="3">
                  <c:v>22</c:v>
                </c:pt>
                <c:pt idx="4">
                  <c:v>22</c:v>
                </c:pt>
                <c:pt idx="5">
                  <c:v>22</c:v>
                </c:pt>
                <c:pt idx="6">
                  <c:v>22</c:v>
                </c:pt>
                <c:pt idx="7">
                  <c:v>22</c:v>
                </c:pt>
              </c:numCache>
            </c:numRef>
          </c:val>
          <c:smooth val="0"/>
          <c:extLst>
            <c:ext xmlns:c16="http://schemas.microsoft.com/office/drawing/2014/chart" uri="{C3380CC4-5D6E-409C-BE32-E72D297353CC}">
              <c16:uniqueId val="{00000011-D01C-4921-B0CD-FC1380810308}"/>
            </c:ext>
          </c:extLst>
        </c:ser>
        <c:ser>
          <c:idx val="1"/>
          <c:order val="1"/>
          <c:tx>
            <c:strRef>
              <c:f>Sheet1!$D$5</c:f>
              <c:strCache>
                <c:ptCount val="1"/>
                <c:pt idx="0">
                  <c:v>Forecast*</c:v>
                </c:pt>
              </c:strCache>
            </c:strRef>
          </c:tx>
          <c:spPr>
            <a:ln>
              <a:solidFill>
                <a:srgbClr val="FF0000"/>
              </a:solidFill>
            </a:ln>
          </c:spPr>
          <c:marker>
            <c:symbol val="none"/>
          </c:marker>
          <c:cat>
            <c:numRef>
              <c:f>Sheet1!$B$7:$B$14</c:f>
              <c:numCache>
                <c:formatCode>m/d/yyyy</c:formatCode>
                <c:ptCount val="8"/>
                <c:pt idx="0">
                  <c:v>41455</c:v>
                </c:pt>
                <c:pt idx="1">
                  <c:v>41820</c:v>
                </c:pt>
                <c:pt idx="2">
                  <c:v>42185</c:v>
                </c:pt>
                <c:pt idx="3">
                  <c:v>42551</c:v>
                </c:pt>
                <c:pt idx="4">
                  <c:v>42916</c:v>
                </c:pt>
                <c:pt idx="5">
                  <c:v>43281</c:v>
                </c:pt>
                <c:pt idx="6">
                  <c:v>43646</c:v>
                </c:pt>
                <c:pt idx="7">
                  <c:v>44012</c:v>
                </c:pt>
              </c:numCache>
            </c:numRef>
          </c:cat>
          <c:val>
            <c:numRef>
              <c:f>Sheet1!$D$7:$D$14</c:f>
              <c:numCache>
                <c:formatCode>General</c:formatCode>
                <c:ptCount val="8"/>
                <c:pt idx="2" formatCode="_(&quot;$&quot;* #,##0.00_);_(&quot;$&quot;* \(#,##0.00\);_(&quot;$&quot;* &quot;-&quot;??_);_(@_)">
                  <c:v>15.9</c:v>
                </c:pt>
                <c:pt idx="3" formatCode="_(&quot;$&quot;* #,##0.00_);_(&quot;$&quot;* \(#,##0.00\);_(&quot;$&quot;* &quot;-&quot;??_);_(@_)">
                  <c:v>22</c:v>
                </c:pt>
                <c:pt idx="4" formatCode="_(&quot;$&quot;* #,##0.00_);_(&quot;$&quot;* \(#,##0.00\);_(&quot;$&quot;* &quot;-&quot;??_);_(@_)">
                  <c:v>22</c:v>
                </c:pt>
                <c:pt idx="5" formatCode="_(&quot;$&quot;* #,##0.00_);_(&quot;$&quot;* \(#,##0.00\);_(&quot;$&quot;* &quot;-&quot;??_);_(@_)">
                  <c:v>22</c:v>
                </c:pt>
                <c:pt idx="6" formatCode="_(&quot;$&quot;* #,##0.00_);_(&quot;$&quot;* \(#,##0.00\);_(&quot;$&quot;* &quot;-&quot;??_);_(@_)">
                  <c:v>22</c:v>
                </c:pt>
                <c:pt idx="7" formatCode="_(&quot;$&quot;* #,##0.00_);_(&quot;$&quot;* \(#,##0.00\);_(&quot;$&quot;* &quot;-&quot;??_);_(@_)">
                  <c:v>22</c:v>
                </c:pt>
              </c:numCache>
            </c:numRef>
          </c:val>
          <c:smooth val="0"/>
          <c:extLst>
            <c:ext xmlns:c16="http://schemas.microsoft.com/office/drawing/2014/chart" uri="{C3380CC4-5D6E-409C-BE32-E72D297353CC}">
              <c16:uniqueId val="{00000012-D01C-4921-B0CD-FC1380810308}"/>
            </c:ext>
          </c:extLst>
        </c:ser>
        <c:dLbls>
          <c:showLegendKey val="0"/>
          <c:showVal val="0"/>
          <c:showCatName val="0"/>
          <c:showSerName val="0"/>
          <c:showPercent val="0"/>
          <c:showBubbleSize val="0"/>
        </c:dLbls>
        <c:smooth val="0"/>
        <c:axId val="106274304"/>
        <c:axId val="111543424"/>
      </c:lineChart>
      <c:catAx>
        <c:axId val="106274304"/>
        <c:scaling>
          <c:orientation val="minMax"/>
          <c:max val="8"/>
          <c:min val="1"/>
        </c:scaling>
        <c:delete val="0"/>
        <c:axPos val="b"/>
        <c:numFmt formatCode="m/d/yyyy" sourceLinked="1"/>
        <c:majorTickMark val="out"/>
        <c:minorTickMark val="none"/>
        <c:tickLblPos val="nextTo"/>
        <c:crossAx val="111543424"/>
        <c:crosses val="autoZero"/>
        <c:auto val="0"/>
        <c:lblAlgn val="ctr"/>
        <c:lblOffset val="100"/>
        <c:tickLblSkip val="1"/>
        <c:tickMarkSkip val="1"/>
        <c:noMultiLvlLbl val="1"/>
      </c:catAx>
      <c:valAx>
        <c:axId val="111543424"/>
        <c:scaling>
          <c:orientation val="minMax"/>
          <c:max val="30"/>
          <c:min val="0"/>
        </c:scaling>
        <c:delete val="0"/>
        <c:axPos val="l"/>
        <c:majorGridlines/>
        <c:numFmt formatCode="&quot;$&quot;#,##0" sourceLinked="0"/>
        <c:majorTickMark val="out"/>
        <c:minorTickMark val="none"/>
        <c:tickLblPos val="nextTo"/>
        <c:crossAx val="106274304"/>
        <c:crosses val="autoZero"/>
        <c:crossBetween val="between"/>
        <c:minorUnit val="2"/>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87"/>
      <c:depthPercent val="100"/>
      <c:rAngAx val="0"/>
      <c:perspective val="10"/>
    </c:view3D>
    <c:floor>
      <c:thickness val="0"/>
    </c:floor>
    <c:sideWall>
      <c:thickness val="0"/>
    </c:sideWall>
    <c:backWall>
      <c:thickness val="0"/>
    </c:backWall>
    <c:plotArea>
      <c:layout>
        <c:manualLayout>
          <c:layoutTarget val="inner"/>
          <c:xMode val="edge"/>
          <c:yMode val="edge"/>
          <c:x val="0.21730413097189832"/>
          <c:y val="0.32644653651649175"/>
          <c:w val="0.56068087862923288"/>
          <c:h val="0.46563859063071661"/>
        </c:manualLayout>
      </c:layout>
      <c:pie3DChart>
        <c:varyColors val="1"/>
        <c:ser>
          <c:idx val="0"/>
          <c:order val="0"/>
          <c:tx>
            <c:strRef>
              <c:f>'[FY17 Operating Charts.xlsx]FY17 Data for Charts  '!$B$10</c:f>
              <c:strCache>
                <c:ptCount val="1"/>
                <c:pt idx="0">
                  <c:v>FY17</c:v>
                </c:pt>
              </c:strCache>
            </c:strRef>
          </c:tx>
          <c:explosion val="4"/>
          <c:dPt>
            <c:idx val="0"/>
            <c:bubble3D val="0"/>
            <c:extLst>
              <c:ext xmlns:c16="http://schemas.microsoft.com/office/drawing/2014/chart" uri="{C3380CC4-5D6E-409C-BE32-E72D297353CC}">
                <c16:uniqueId val="{00000000-35B9-44C3-89CC-94F2981BFB11}"/>
              </c:ext>
            </c:extLst>
          </c:dPt>
          <c:dPt>
            <c:idx val="1"/>
            <c:bubble3D val="0"/>
            <c:extLst>
              <c:ext xmlns:c16="http://schemas.microsoft.com/office/drawing/2014/chart" uri="{C3380CC4-5D6E-409C-BE32-E72D297353CC}">
                <c16:uniqueId val="{00000001-35B9-44C3-89CC-94F2981BFB11}"/>
              </c:ext>
            </c:extLst>
          </c:dPt>
          <c:dPt>
            <c:idx val="2"/>
            <c:bubble3D val="0"/>
            <c:extLst>
              <c:ext xmlns:c16="http://schemas.microsoft.com/office/drawing/2014/chart" uri="{C3380CC4-5D6E-409C-BE32-E72D297353CC}">
                <c16:uniqueId val="{00000002-35B9-44C3-89CC-94F2981BFB11}"/>
              </c:ext>
            </c:extLst>
          </c:dPt>
          <c:dPt>
            <c:idx val="3"/>
            <c:bubble3D val="0"/>
            <c:extLst>
              <c:ext xmlns:c16="http://schemas.microsoft.com/office/drawing/2014/chart" uri="{C3380CC4-5D6E-409C-BE32-E72D297353CC}">
                <c16:uniqueId val="{00000003-35B9-44C3-89CC-94F2981BFB11}"/>
              </c:ext>
            </c:extLst>
          </c:dPt>
          <c:dPt>
            <c:idx val="4"/>
            <c:bubble3D val="0"/>
            <c:extLst>
              <c:ext xmlns:c16="http://schemas.microsoft.com/office/drawing/2014/chart" uri="{C3380CC4-5D6E-409C-BE32-E72D297353CC}">
                <c16:uniqueId val="{00000004-35B9-44C3-89CC-94F2981BFB11}"/>
              </c:ext>
            </c:extLst>
          </c:dPt>
          <c:dPt>
            <c:idx val="5"/>
            <c:bubble3D val="0"/>
            <c:extLst>
              <c:ext xmlns:c16="http://schemas.microsoft.com/office/drawing/2014/chart" uri="{C3380CC4-5D6E-409C-BE32-E72D297353CC}">
                <c16:uniqueId val="{00000005-35B9-44C3-89CC-94F2981BFB11}"/>
              </c:ext>
            </c:extLst>
          </c:dPt>
          <c:dLbls>
            <c:dLbl>
              <c:idx val="0"/>
              <c:layout>
                <c:manualLayout>
                  <c:x val="-0.15251520604046856"/>
                  <c:y val="-0.19314638232435857"/>
                </c:manualLayout>
              </c:layout>
              <c:tx>
                <c:rich>
                  <a:bodyPr/>
                  <a:lstStyle/>
                  <a:p>
                    <a:pPr>
                      <a:defRPr sz="1200" b="1" i="0" u="none" strike="noStrike" baseline="0">
                        <a:solidFill>
                          <a:schemeClr val="tx1"/>
                        </a:solidFill>
                        <a:latin typeface="Tahoma" pitchFamily="34" charset="0"/>
                        <a:ea typeface="Calibri"/>
                        <a:cs typeface="Tahoma" pitchFamily="34" charset="0"/>
                      </a:defRPr>
                    </a:pPr>
                    <a:fld id="{C6EC420C-90EB-4298-916A-A747BA36B43C}" type="CATEGORYNAME">
                      <a:rPr lang="en-US" sz="1200" b="1"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[CATEGORY NAME]</a:t>
                    </a:fld>
                    <a:endParaRPr lang="en-US" sz="1200" b="1" i="0" u="none" strike="noStrike" baseline="0">
                      <a:solidFill>
                        <a:schemeClr val="tx1"/>
                      </a:solidFill>
                      <a:latin typeface="Arial" pitchFamily="34" charset="0"/>
                      <a:cs typeface="Arial" pitchFamily="34" charset="0"/>
                    </a:endParaRPr>
                  </a:p>
                  <a:p>
                    <a:pPr>
                      <a:defRPr sz="1200" b="1" i="0" u="none" strike="noStrike" baseline="0">
                        <a:solidFill>
                          <a:schemeClr val="tx1"/>
                        </a:solidFill>
                        <a:latin typeface="Tahoma" pitchFamily="34" charset="0"/>
                        <a:ea typeface="Calibri"/>
                        <a:cs typeface="Tahoma" pitchFamily="34" charset="0"/>
                      </a:defRPr>
                    </a:pPr>
                    <a:r>
                      <a:rPr lang="en-US" sz="1200" b="1" i="0" u="none" strike="noStrike" baseline="0">
                        <a:solidFill>
                          <a:schemeClr val="tx1"/>
                        </a:solidFill>
                        <a:latin typeface="Arial" pitchFamily="34" charset="0"/>
                        <a:cs typeface="Arial" pitchFamily="34" charset="0"/>
                      </a:rPr>
                      <a:t>$</a:t>
                    </a:r>
                    <a:fld id="{E0E3B0D9-2B3E-48E8-8A9C-4A66469DF906}" type="VALUE">
                      <a:rPr lang="en-US" sz="1200" b="1"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[VALUE]</a:t>
                    </a:fld>
                    <a:r>
                      <a:rPr lang="en-US" sz="1200" b="1" i="0" u="none" strike="noStrike" baseline="0">
                        <a:solidFill>
                          <a:schemeClr val="tx1"/>
                        </a:solidFill>
                        <a:latin typeface="Arial" pitchFamily="34" charset="0"/>
                        <a:cs typeface="Arial" pitchFamily="34" charset="0"/>
                      </a:rPr>
                      <a:t>M</a:t>
                    </a:r>
                  </a:p>
                  <a:p>
                    <a:pPr>
                      <a:defRPr sz="1200" b="1" i="0" u="none" strike="noStrike" baseline="0">
                        <a:solidFill>
                          <a:schemeClr val="tx1"/>
                        </a:solidFill>
                        <a:latin typeface="Tahoma" pitchFamily="34" charset="0"/>
                        <a:ea typeface="Calibri"/>
                        <a:cs typeface="Tahoma" pitchFamily="34" charset="0"/>
                      </a:defRPr>
                    </a:pPr>
                    <a:r>
                      <a:rPr lang="en-US" sz="1200" b="0" i="0" u="none" strike="noStrike" baseline="0">
                        <a:solidFill>
                          <a:schemeClr val="tx1"/>
                        </a:solidFill>
                        <a:latin typeface="Arial" pitchFamily="34" charset="0"/>
                        <a:cs typeface="Arial" pitchFamily="34" charset="0"/>
                      </a:rPr>
                      <a:t>(</a:t>
                    </a:r>
                    <a:fld id="{2A659FA1-2205-403E-A4A9-445AE17C57DD}" type="PERCENTAGE">
                      <a:rPr lang="en-US" sz="1200" b="0"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[PERCENTAGE]</a:t>
                    </a:fld>
                    <a:r>
                      <a:rPr lang="en-US" sz="1200" b="0" i="0" u="none" strike="noStrike" baseline="0">
                        <a:solidFill>
                          <a:schemeClr val="tx1"/>
                        </a:solidFill>
                        <a:latin typeface="Arial" pitchFamily="34" charset="0"/>
                        <a:cs typeface="Arial" pitchFamily="34" charset="0"/>
                      </a:rPr>
                      <a:t>)</a:t>
                    </a:r>
                  </a:p>
                </c:rich>
              </c:tx>
              <c:spPr>
                <a:noFill/>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35B9-44C3-89CC-94F2981BFB11}"/>
                </c:ext>
              </c:extLst>
            </c:dLbl>
            <c:dLbl>
              <c:idx val="1"/>
              <c:layout>
                <c:manualLayout>
                  <c:x val="0.12336022471559943"/>
                  <c:y val="-0.11712755040690935"/>
                </c:manualLayout>
              </c:layout>
              <c:tx>
                <c:rich>
                  <a:bodyPr/>
                  <a:lstStyle/>
                  <a:p>
                    <a:pPr>
                      <a:defRPr sz="1200" b="1" i="0" u="none" strike="noStrike" baseline="0">
                        <a:solidFill>
                          <a:schemeClr val="tx1"/>
                        </a:solidFill>
                        <a:latin typeface="Tahoma" pitchFamily="34" charset="0"/>
                        <a:ea typeface="Calibri"/>
                        <a:cs typeface="Tahoma" pitchFamily="34" charset="0"/>
                      </a:defRPr>
                    </a:pPr>
                    <a:endParaRPr lang="en-US" sz="1200" b="1" i="0" u="none" strike="noStrike" baseline="0" dirty="0">
                      <a:solidFill>
                        <a:schemeClr val="tx1"/>
                      </a:solidFill>
                      <a:latin typeface="Arial" pitchFamily="34" charset="0"/>
                      <a:cs typeface="Arial" pitchFamily="34" charset="0"/>
                    </a:endParaRPr>
                  </a:p>
                  <a:p>
                    <a:pPr>
                      <a:defRPr sz="1200" b="1" i="0" u="none" strike="noStrike" baseline="0">
                        <a:solidFill>
                          <a:schemeClr val="tx1"/>
                        </a:solidFill>
                        <a:latin typeface="Tahoma" pitchFamily="34" charset="0"/>
                        <a:ea typeface="Calibri"/>
                        <a:cs typeface="Tahoma" pitchFamily="34" charset="0"/>
                      </a:defRPr>
                    </a:pPr>
                    <a:r>
                      <a:rPr lang="en-US" sz="1200" b="1" i="0" u="none" strike="noStrike" baseline="0" dirty="0">
                        <a:solidFill>
                          <a:schemeClr val="tx1"/>
                        </a:solidFill>
                        <a:latin typeface="Arial" pitchFamily="34" charset="0"/>
                        <a:cs typeface="Arial" pitchFamily="34" charset="0"/>
                      </a:rPr>
                      <a:t>$</a:t>
                    </a:r>
                    <a:fld id="{0C35327F-27A1-43C8-B871-C36456C2678C}" type="VALUE">
                      <a:rPr lang="en-US" sz="1200" b="1"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[VALUE]</a:t>
                    </a:fld>
                    <a:r>
                      <a:rPr lang="en-US" sz="1200" b="1" i="0" u="none" strike="noStrike" baseline="0" dirty="0">
                        <a:solidFill>
                          <a:schemeClr val="tx1"/>
                        </a:solidFill>
                        <a:latin typeface="Arial" pitchFamily="34" charset="0"/>
                        <a:cs typeface="Arial" pitchFamily="34" charset="0"/>
                      </a:rPr>
                      <a:t>M</a:t>
                    </a:r>
                  </a:p>
                  <a:p>
                    <a:pPr>
                      <a:defRPr sz="1200" b="1" i="0" u="none" strike="noStrike" baseline="0">
                        <a:solidFill>
                          <a:schemeClr val="tx1"/>
                        </a:solidFill>
                        <a:latin typeface="Tahoma" pitchFamily="34" charset="0"/>
                        <a:ea typeface="Calibri"/>
                        <a:cs typeface="Tahoma" pitchFamily="34" charset="0"/>
                      </a:defRPr>
                    </a:pPr>
                    <a:r>
                      <a:rPr lang="en-US" sz="1200" b="0" i="0" u="none" strike="noStrike" baseline="0" dirty="0">
                        <a:solidFill>
                          <a:schemeClr val="tx1"/>
                        </a:solidFill>
                        <a:latin typeface="Arial" pitchFamily="34" charset="0"/>
                        <a:cs typeface="Arial" pitchFamily="34" charset="0"/>
                      </a:rPr>
                      <a:t>(</a:t>
                    </a:r>
                    <a:fld id="{8CA1A5F1-E8DD-48A0-8ED1-FD2811BA54A1}" type="PERCENTAGE">
                      <a:rPr lang="en-US" sz="1200" b="0"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[PERCENTAGE]</a:t>
                    </a:fld>
                    <a:r>
                      <a:rPr lang="en-US" sz="1200" b="0" i="0" u="none" strike="noStrike" baseline="0" dirty="0">
                        <a:solidFill>
                          <a:schemeClr val="tx1"/>
                        </a:solidFill>
                        <a:latin typeface="Arial" pitchFamily="34" charset="0"/>
                        <a:cs typeface="Arial" pitchFamily="34" charset="0"/>
                      </a:rPr>
                      <a:t>)</a:t>
                    </a:r>
                  </a:p>
                </c:rich>
              </c:tx>
              <c:spPr>
                <a:noFill/>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7.4666054604807547E-2"/>
                      <c:h val="0.12705016116435261"/>
                    </c:manualLayout>
                  </c15:layout>
                  <c15:dlblFieldTable/>
                  <c15:showDataLabelsRange val="0"/>
                </c:ext>
                <c:ext xmlns:c16="http://schemas.microsoft.com/office/drawing/2014/chart" uri="{C3380CC4-5D6E-409C-BE32-E72D297353CC}">
                  <c16:uniqueId val="{00000001-35B9-44C3-89CC-94F2981BFB11}"/>
                </c:ext>
              </c:extLst>
            </c:dLbl>
            <c:dLbl>
              <c:idx val="2"/>
              <c:layout>
                <c:manualLayout>
                  <c:x val="-8.7432066402323066E-2"/>
                  <c:y val="-1.6432355046528273E-2"/>
                </c:manualLayout>
              </c:layout>
              <c:tx>
                <c:rich>
                  <a:bodyPr/>
                  <a:lstStyle/>
                  <a:p>
                    <a:pPr>
                      <a:defRPr sz="1200" b="1" i="0" u="none" strike="noStrike" baseline="0">
                        <a:solidFill>
                          <a:schemeClr val="tx1"/>
                        </a:solidFill>
                        <a:latin typeface="Tahoma" pitchFamily="34" charset="0"/>
                        <a:ea typeface="Calibri"/>
                        <a:cs typeface="Tahoma" pitchFamily="34" charset="0"/>
                      </a:defRPr>
                    </a:pPr>
                    <a:fld id="{2CD63E7E-2840-4EA7-9736-985A544D51CC}" type="CATEGORYNAME">
                      <a:rPr lang="en-US" sz="1200" b="1"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[CATEGORY NAME]</a:t>
                    </a:fld>
                    <a:endParaRPr lang="en-US" sz="1200" b="1" i="0" u="none" strike="noStrike" baseline="0" dirty="0">
                      <a:solidFill>
                        <a:schemeClr val="tx1"/>
                      </a:solidFill>
                      <a:latin typeface="Arial" pitchFamily="34" charset="0"/>
                      <a:cs typeface="Arial" pitchFamily="34" charset="0"/>
                    </a:endParaRPr>
                  </a:p>
                  <a:p>
                    <a:pPr>
                      <a:defRPr sz="1200" b="1" i="0" u="none" strike="noStrike" baseline="0">
                        <a:solidFill>
                          <a:schemeClr val="tx1"/>
                        </a:solidFill>
                        <a:latin typeface="Tahoma" pitchFamily="34" charset="0"/>
                        <a:ea typeface="Calibri"/>
                        <a:cs typeface="Tahoma" pitchFamily="34" charset="0"/>
                      </a:defRPr>
                    </a:pPr>
                    <a:r>
                      <a:rPr lang="en-US" sz="1200" b="1" i="0" u="none" strike="noStrike" baseline="0" dirty="0">
                        <a:solidFill>
                          <a:schemeClr val="tx1"/>
                        </a:solidFill>
                        <a:latin typeface="Arial" pitchFamily="34" charset="0"/>
                        <a:cs typeface="Arial" pitchFamily="34" charset="0"/>
                      </a:rPr>
                      <a:t>$</a:t>
                    </a:r>
                    <a:fld id="{925D7017-691A-49EF-84F7-D6AAD8583066}" type="VALUE">
                      <a:rPr lang="en-US" sz="1200" b="1"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[VALUE]</a:t>
                    </a:fld>
                    <a:r>
                      <a:rPr lang="en-US" sz="1200" b="1" i="0" u="none" strike="noStrike" baseline="0" dirty="0">
                        <a:solidFill>
                          <a:schemeClr val="tx1"/>
                        </a:solidFill>
                        <a:latin typeface="Arial" pitchFamily="34" charset="0"/>
                        <a:cs typeface="Arial" pitchFamily="34" charset="0"/>
                      </a:rPr>
                      <a:t>M</a:t>
                    </a:r>
                  </a:p>
                  <a:p>
                    <a:pPr>
                      <a:defRPr sz="1200" b="1" i="0" u="none" strike="noStrike" baseline="0">
                        <a:solidFill>
                          <a:schemeClr val="tx1"/>
                        </a:solidFill>
                        <a:latin typeface="Tahoma" pitchFamily="34" charset="0"/>
                        <a:ea typeface="Calibri"/>
                        <a:cs typeface="Tahoma" pitchFamily="34" charset="0"/>
                      </a:defRPr>
                    </a:pPr>
                    <a:r>
                      <a:rPr lang="en-US" sz="1200" b="0" i="0" u="none" strike="noStrike" baseline="0" dirty="0">
                        <a:solidFill>
                          <a:schemeClr val="tx1"/>
                        </a:solidFill>
                        <a:latin typeface="Arial" pitchFamily="34" charset="0"/>
                        <a:cs typeface="Arial" pitchFamily="34" charset="0"/>
                      </a:rPr>
                      <a:t>(</a:t>
                    </a:r>
                    <a:fld id="{ACD6A7ED-3A56-4339-AF58-7845DE70AE26}" type="PERCENTAGE">
                      <a:rPr lang="en-US" sz="1200" b="0"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[PERCENTAGE]</a:t>
                    </a:fld>
                    <a:r>
                      <a:rPr lang="en-US" sz="1200" b="0" i="0" u="none" strike="noStrike" baseline="0" dirty="0">
                        <a:solidFill>
                          <a:schemeClr val="tx1"/>
                        </a:solidFill>
                        <a:latin typeface="Arial" pitchFamily="34" charset="0"/>
                        <a:cs typeface="Arial" pitchFamily="34" charset="0"/>
                      </a:rPr>
                      <a:t>)</a:t>
                    </a:r>
                  </a:p>
                </c:rich>
              </c:tx>
              <c:spPr>
                <a:noFill/>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35B9-44C3-89CC-94F2981BFB11}"/>
                </c:ext>
              </c:extLst>
            </c:dLbl>
            <c:dLbl>
              <c:idx val="3"/>
              <c:layout>
                <c:manualLayout>
                  <c:x val="-2.1035518894344997E-2"/>
                  <c:y val="-0.14738741748190576"/>
                </c:manualLayout>
              </c:layout>
              <c:tx>
                <c:rich>
                  <a:bodyPr/>
                  <a:lstStyle/>
                  <a:p>
                    <a:pPr>
                      <a:defRPr sz="1200" b="1" i="0" u="none" strike="noStrike" baseline="0">
                        <a:solidFill>
                          <a:schemeClr val="tx1"/>
                        </a:solidFill>
                        <a:latin typeface="Tahoma" pitchFamily="34" charset="0"/>
                        <a:ea typeface="Calibri"/>
                        <a:cs typeface="Tahoma" pitchFamily="34" charset="0"/>
                      </a:defRPr>
                    </a:pPr>
                    <a:fld id="{74731921-A8D1-4C03-A4C3-78D371DEEE63}" type="CATEGORYNAME">
                      <a:rPr lang="en-US" sz="1200" b="1"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[CATEGORY NAME]</a:t>
                    </a:fld>
                    <a:endParaRPr lang="en-US" sz="1200" b="1" i="0" u="none" strike="noStrike" baseline="0">
                      <a:solidFill>
                        <a:schemeClr val="tx1"/>
                      </a:solidFill>
                      <a:latin typeface="Arial" pitchFamily="34" charset="0"/>
                      <a:cs typeface="Arial" pitchFamily="34" charset="0"/>
                    </a:endParaRPr>
                  </a:p>
                  <a:p>
                    <a:pPr>
                      <a:defRPr sz="1200" b="1" i="0" u="none" strike="noStrike" baseline="0">
                        <a:solidFill>
                          <a:schemeClr val="tx1"/>
                        </a:solidFill>
                        <a:latin typeface="Tahoma" pitchFamily="34" charset="0"/>
                        <a:ea typeface="Calibri"/>
                        <a:cs typeface="Tahoma" pitchFamily="34" charset="0"/>
                      </a:defRPr>
                    </a:pPr>
                    <a:r>
                      <a:rPr lang="en-US" sz="1200" b="1" i="0" u="none" strike="noStrike" baseline="0">
                        <a:solidFill>
                          <a:schemeClr val="tx1"/>
                        </a:solidFill>
                        <a:latin typeface="Arial" pitchFamily="34" charset="0"/>
                        <a:cs typeface="Arial" pitchFamily="34" charset="0"/>
                      </a:rPr>
                      <a:t>$</a:t>
                    </a:r>
                    <a:fld id="{4A630F72-E980-400A-8F06-E278B6A98340}" type="VALUE">
                      <a:rPr lang="en-US" sz="1200" b="1"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[VALUE]</a:t>
                    </a:fld>
                    <a:r>
                      <a:rPr lang="en-US" sz="1200" b="1" i="0" u="none" strike="noStrike" baseline="0">
                        <a:solidFill>
                          <a:schemeClr val="tx1"/>
                        </a:solidFill>
                        <a:latin typeface="Arial" pitchFamily="34" charset="0"/>
                        <a:cs typeface="Arial" pitchFamily="34" charset="0"/>
                      </a:rPr>
                      <a:t>M</a:t>
                    </a:r>
                  </a:p>
                  <a:p>
                    <a:pPr>
                      <a:defRPr sz="1200" b="1" i="0" u="none" strike="noStrike" baseline="0">
                        <a:solidFill>
                          <a:schemeClr val="tx1"/>
                        </a:solidFill>
                        <a:latin typeface="Tahoma" pitchFamily="34" charset="0"/>
                        <a:ea typeface="Calibri"/>
                        <a:cs typeface="Tahoma" pitchFamily="34" charset="0"/>
                      </a:defRPr>
                    </a:pPr>
                    <a:r>
                      <a:rPr lang="en-US" sz="1200" b="0" i="0" u="none" strike="noStrike" baseline="0">
                        <a:solidFill>
                          <a:schemeClr val="tx1"/>
                        </a:solidFill>
                        <a:latin typeface="Arial" pitchFamily="34" charset="0"/>
                        <a:cs typeface="Arial" pitchFamily="34" charset="0"/>
                      </a:rPr>
                      <a:t>(</a:t>
                    </a:r>
                    <a:fld id="{EDD27484-FEB5-4A0F-8FCC-6C99A259C4A8}" type="PERCENTAGE">
                      <a:rPr lang="en-US" sz="1200" b="0"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[PERCENTAGE]</a:t>
                    </a:fld>
                    <a:r>
                      <a:rPr lang="en-US" sz="1200" b="0" i="0" u="none" strike="noStrike" baseline="0">
                        <a:solidFill>
                          <a:schemeClr val="tx1"/>
                        </a:solidFill>
                        <a:latin typeface="Arial" pitchFamily="34" charset="0"/>
                        <a:cs typeface="Arial" pitchFamily="34" charset="0"/>
                      </a:rPr>
                      <a:t>)</a:t>
                    </a:r>
                  </a:p>
                </c:rich>
              </c:tx>
              <c:spPr>
                <a:noFill/>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35B9-44C3-89CC-94F2981BFB11}"/>
                </c:ext>
              </c:extLst>
            </c:dLbl>
            <c:dLbl>
              <c:idx val="4"/>
              <c:layout>
                <c:manualLayout>
                  <c:x val="7.1342125034009454E-2"/>
                  <c:y val="0.12634337685802952"/>
                </c:manualLayout>
              </c:layout>
              <c:tx>
                <c:rich>
                  <a:bodyPr/>
                  <a:lstStyle/>
                  <a:p>
                    <a:pPr algn="ctr" rtl="0">
                      <a:defRPr lang="en-US" sz="1200" b="1" i="0" u="none" strike="noStrike" kern="1200" baseline="0">
                        <a:solidFill>
                          <a:schemeClr val="tx1"/>
                        </a:solidFill>
                        <a:latin typeface="Tahoma" pitchFamily="34" charset="0"/>
                        <a:ea typeface="Calibri"/>
                        <a:cs typeface="Tahoma" pitchFamily="34" charset="0"/>
                      </a:defRPr>
                    </a:pPr>
                    <a:fld id="{45673BBB-6758-4711-A6D8-2D9737C5AC23}" type="CATEGORYNAME">
                      <a:rPr lang="en-US" sz="1200" b="1" i="0" u="none" strike="noStrike" kern="1200" baseline="0">
                        <a:solidFill>
                          <a:schemeClr val="tx1"/>
                        </a:solidFill>
                        <a:latin typeface="Arial" pitchFamily="34" charset="0"/>
                        <a:ea typeface="Calibri"/>
                        <a:cs typeface="Arial" pitchFamily="34" charset="0"/>
                      </a:rPr>
                      <a:pPr algn="ctr" rtl="0">
                        <a:defRPr lang="en-US" sz="1200" b="1" i="0" u="none" strike="noStrike" kern="1200" baseline="0">
                          <a:solidFill>
                            <a:schemeClr val="tx1"/>
                          </a:solidFill>
                          <a:latin typeface="Tahoma" pitchFamily="34" charset="0"/>
                          <a:ea typeface="Calibri"/>
                          <a:cs typeface="Tahoma" pitchFamily="34" charset="0"/>
                        </a:defRPr>
                      </a:pPr>
                      <a:t>[CATEGORY NAME]</a:t>
                    </a:fld>
                    <a:endParaRPr lang="en-US" sz="1200" b="1" i="0" u="none" strike="noStrike" kern="1200" baseline="0">
                      <a:solidFill>
                        <a:schemeClr val="tx1"/>
                      </a:solidFill>
                      <a:latin typeface="Arial" pitchFamily="34" charset="0"/>
                      <a:ea typeface="Calibri"/>
                      <a:cs typeface="Arial" pitchFamily="34" charset="0"/>
                    </a:endParaRPr>
                  </a:p>
                  <a:p>
                    <a:pPr algn="ctr" rtl="0">
                      <a:defRPr lang="en-US" sz="1200" b="1" i="0" u="none" strike="noStrike" kern="1200" baseline="0">
                        <a:solidFill>
                          <a:schemeClr val="tx1"/>
                        </a:solidFill>
                        <a:latin typeface="Tahoma" pitchFamily="34" charset="0"/>
                        <a:ea typeface="Calibri"/>
                        <a:cs typeface="Tahoma" pitchFamily="34" charset="0"/>
                      </a:defRPr>
                    </a:pPr>
                    <a:r>
                      <a:rPr lang="en-US" sz="1200" b="1" i="0" u="none" strike="noStrike" kern="1200" baseline="0">
                        <a:solidFill>
                          <a:schemeClr val="tx1"/>
                        </a:solidFill>
                        <a:latin typeface="Arial" pitchFamily="34" charset="0"/>
                        <a:ea typeface="Calibri"/>
                        <a:cs typeface="Arial" pitchFamily="34" charset="0"/>
                      </a:rPr>
                      <a:t>$</a:t>
                    </a:r>
                    <a:fld id="{8326AC9F-658B-4390-8219-6A063986F0E3}" type="VALUE">
                      <a:rPr lang="en-US" sz="1200" b="1" i="0" u="none" strike="noStrike" kern="1200" baseline="0">
                        <a:solidFill>
                          <a:schemeClr val="tx1"/>
                        </a:solidFill>
                        <a:latin typeface="Arial" pitchFamily="34" charset="0"/>
                        <a:ea typeface="Calibri"/>
                        <a:cs typeface="Arial" pitchFamily="34" charset="0"/>
                      </a:rPr>
                      <a:pPr algn="ctr" rtl="0">
                        <a:defRPr lang="en-US" sz="1200" b="1" i="0" u="none" strike="noStrike" kern="1200" baseline="0">
                          <a:solidFill>
                            <a:schemeClr val="tx1"/>
                          </a:solidFill>
                          <a:latin typeface="Tahoma" pitchFamily="34" charset="0"/>
                          <a:ea typeface="Calibri"/>
                          <a:cs typeface="Tahoma" pitchFamily="34" charset="0"/>
                        </a:defRPr>
                      </a:pPr>
                      <a:t>[VALUE]</a:t>
                    </a:fld>
                    <a:r>
                      <a:rPr lang="en-US" sz="1200" b="1" i="0" u="none" strike="noStrike" kern="1200" baseline="0">
                        <a:solidFill>
                          <a:schemeClr val="tx1"/>
                        </a:solidFill>
                        <a:latin typeface="Arial" pitchFamily="34" charset="0"/>
                        <a:ea typeface="Calibri"/>
                        <a:cs typeface="Arial" pitchFamily="34" charset="0"/>
                      </a:rPr>
                      <a:t>M</a:t>
                    </a:r>
                  </a:p>
                  <a:p>
                    <a:pPr algn="ctr" rtl="0">
                      <a:defRPr lang="en-US" sz="1200" b="1" i="0" u="none" strike="noStrike" kern="1200" baseline="0">
                        <a:solidFill>
                          <a:schemeClr val="tx1"/>
                        </a:solidFill>
                        <a:latin typeface="Tahoma" pitchFamily="34" charset="0"/>
                        <a:ea typeface="Calibri"/>
                        <a:cs typeface="Tahoma" pitchFamily="34" charset="0"/>
                      </a:defRPr>
                    </a:pPr>
                    <a:r>
                      <a:rPr lang="en-US" sz="1200" b="0" i="0" u="none" strike="noStrike" kern="1200" baseline="0">
                        <a:solidFill>
                          <a:schemeClr val="tx1"/>
                        </a:solidFill>
                        <a:latin typeface="Arial" pitchFamily="34" charset="0"/>
                        <a:ea typeface="Calibri"/>
                        <a:cs typeface="Arial" pitchFamily="34" charset="0"/>
                      </a:rPr>
                      <a:t>(</a:t>
                    </a:r>
                    <a:fld id="{AC594014-3262-443C-83EF-D866513514DD}" type="PERCENTAGE">
                      <a:rPr lang="en-US" sz="1200" b="0" i="0" u="none" strike="noStrike" kern="1200" baseline="0">
                        <a:solidFill>
                          <a:schemeClr val="tx1"/>
                        </a:solidFill>
                        <a:latin typeface="Arial" pitchFamily="34" charset="0"/>
                        <a:ea typeface="Calibri"/>
                        <a:cs typeface="Arial" pitchFamily="34" charset="0"/>
                      </a:rPr>
                      <a:pPr algn="ctr" rtl="0">
                        <a:defRPr lang="en-US" sz="1200" b="1" i="0" u="none" strike="noStrike" kern="1200" baseline="0">
                          <a:solidFill>
                            <a:schemeClr val="tx1"/>
                          </a:solidFill>
                          <a:latin typeface="Tahoma" pitchFamily="34" charset="0"/>
                          <a:ea typeface="Calibri"/>
                          <a:cs typeface="Tahoma" pitchFamily="34" charset="0"/>
                        </a:defRPr>
                      </a:pPr>
                      <a:t>[PERCENTAGE]</a:t>
                    </a:fld>
                    <a:r>
                      <a:rPr lang="en-US" sz="1200" b="0" i="0" u="none" strike="noStrike" kern="1200" baseline="0">
                        <a:solidFill>
                          <a:schemeClr val="tx1"/>
                        </a:solidFill>
                        <a:latin typeface="Arial" pitchFamily="34" charset="0"/>
                        <a:ea typeface="Calibri"/>
                        <a:cs typeface="Arial" pitchFamily="34" charset="0"/>
                      </a:rPr>
                      <a:t>)</a:t>
                    </a:r>
                  </a:p>
                </c:rich>
              </c:tx>
              <c:spPr>
                <a:noFill/>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35B9-44C3-89CC-94F2981BFB11}"/>
                </c:ext>
              </c:extLst>
            </c:dLbl>
            <c:dLbl>
              <c:idx val="5"/>
              <c:layout>
                <c:manualLayout>
                  <c:x val="4.2922124524108173E-2"/>
                  <c:y val="6.0828760041358463E-3"/>
                </c:manualLayout>
              </c:layout>
              <c:tx>
                <c:rich>
                  <a:bodyPr/>
                  <a:lstStyle/>
                  <a:p>
                    <a:pPr>
                      <a:defRPr sz="1200" b="1" i="0" u="none" strike="noStrike" baseline="0">
                        <a:solidFill>
                          <a:schemeClr val="tx1"/>
                        </a:solidFill>
                        <a:latin typeface="Tahoma" pitchFamily="34" charset="0"/>
                        <a:ea typeface="Calibri"/>
                        <a:cs typeface="Tahoma" pitchFamily="34" charset="0"/>
                      </a:defRPr>
                    </a:pPr>
                    <a:fld id="{3BF08F21-0545-49BF-A0DC-8C13519DE5FE}" type="CATEGORYNAME">
                      <a:rPr lang="da-DK" sz="1200" b="1"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[CATEGORY NAME]</a:t>
                    </a:fld>
                    <a:endParaRPr lang="da-DK" sz="1200" b="1" i="0" u="none" strike="noStrike" baseline="0">
                      <a:solidFill>
                        <a:schemeClr val="tx1"/>
                      </a:solidFill>
                      <a:latin typeface="Arial" pitchFamily="34" charset="0"/>
                      <a:cs typeface="Arial" pitchFamily="34" charset="0"/>
                    </a:endParaRPr>
                  </a:p>
                  <a:p>
                    <a:pPr>
                      <a:defRPr sz="1200" b="1" i="0" u="none" strike="noStrike" baseline="0">
                        <a:solidFill>
                          <a:schemeClr val="tx1"/>
                        </a:solidFill>
                        <a:latin typeface="Tahoma" pitchFamily="34" charset="0"/>
                        <a:ea typeface="Calibri"/>
                        <a:cs typeface="Tahoma" pitchFamily="34" charset="0"/>
                      </a:defRPr>
                    </a:pPr>
                    <a:r>
                      <a:rPr lang="da-DK" sz="1200" b="1" i="0" u="none" strike="noStrike" baseline="0">
                        <a:solidFill>
                          <a:schemeClr val="tx1"/>
                        </a:solidFill>
                        <a:latin typeface="Arial" pitchFamily="34" charset="0"/>
                        <a:cs typeface="Arial" pitchFamily="34" charset="0"/>
                      </a:rPr>
                      <a:t>$</a:t>
                    </a:r>
                    <a:fld id="{7964469E-6E1C-4B1C-9A73-DB208D687445}" type="VALUE">
                      <a:rPr lang="da-DK" sz="1200" b="1"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[VALUE]</a:t>
                    </a:fld>
                    <a:r>
                      <a:rPr lang="da-DK" sz="1200" b="1" i="0" u="none" strike="noStrike" baseline="0">
                        <a:solidFill>
                          <a:schemeClr val="tx1"/>
                        </a:solidFill>
                        <a:latin typeface="Arial" pitchFamily="34" charset="0"/>
                        <a:cs typeface="Arial" pitchFamily="34" charset="0"/>
                      </a:rPr>
                      <a:t>M</a:t>
                    </a:r>
                  </a:p>
                  <a:p>
                    <a:pPr>
                      <a:defRPr sz="1200" b="1" i="0" u="none" strike="noStrike" baseline="0">
                        <a:solidFill>
                          <a:schemeClr val="tx1"/>
                        </a:solidFill>
                        <a:latin typeface="Tahoma" pitchFamily="34" charset="0"/>
                        <a:ea typeface="Calibri"/>
                        <a:cs typeface="Tahoma" pitchFamily="34" charset="0"/>
                      </a:defRPr>
                    </a:pPr>
                    <a:r>
                      <a:rPr lang="da-DK" sz="1200" b="0" i="0" u="none" strike="noStrike" baseline="0">
                        <a:solidFill>
                          <a:schemeClr val="tx1"/>
                        </a:solidFill>
                        <a:latin typeface="Arial" pitchFamily="34" charset="0"/>
                        <a:cs typeface="Arial" pitchFamily="34" charset="0"/>
                      </a:rPr>
                      <a:t>(</a:t>
                    </a:r>
                    <a:fld id="{A0C0F742-9E3A-498C-956C-584A44239F28}" type="PERCENTAGE">
                      <a:rPr lang="da-DK" sz="1200" b="0" i="0" u="none" strike="noStrike" baseline="0">
                        <a:solidFill>
                          <a:schemeClr val="tx1"/>
                        </a:solidFill>
                        <a:latin typeface="Arial" pitchFamily="34" charset="0"/>
                        <a:cs typeface="Arial" pitchFamily="34" charset="0"/>
                      </a:rPr>
                      <a:pPr>
                        <a:defRPr sz="1200" b="1" i="0" u="none" strike="noStrike" baseline="0">
                          <a:solidFill>
                            <a:schemeClr val="tx1"/>
                          </a:solidFill>
                          <a:latin typeface="Tahoma" pitchFamily="34" charset="0"/>
                          <a:ea typeface="Calibri"/>
                          <a:cs typeface="Tahoma" pitchFamily="34" charset="0"/>
                        </a:defRPr>
                      </a:pPr>
                      <a:t>[PERCENTAGE]</a:t>
                    </a:fld>
                    <a:r>
                      <a:rPr lang="da-DK" sz="1200" b="0" i="0" u="none" strike="noStrike" baseline="0">
                        <a:solidFill>
                          <a:schemeClr val="tx1"/>
                        </a:solidFill>
                        <a:latin typeface="Arial" pitchFamily="34" charset="0"/>
                        <a:cs typeface="Arial" pitchFamily="34" charset="0"/>
                      </a:rPr>
                      <a:t>)</a:t>
                    </a:r>
                  </a:p>
                </c:rich>
              </c:tx>
              <c:spPr>
                <a:noFill/>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B9-44C3-89CC-94F2981BFB11}"/>
                </c:ext>
              </c:extLst>
            </c:dLbl>
            <c:spPr>
              <a:noFill/>
              <a:ln>
                <a:solidFill>
                  <a:sysClr val="windowText" lastClr="000000">
                    <a:lumMod val="65000"/>
                    <a:lumOff val="35000"/>
                  </a:sysClr>
                </a:solidFill>
              </a:ln>
              <a:effectLst/>
            </c:spPr>
            <c:txPr>
              <a:bodyPr wrap="square" lIns="38100" tIns="19050" rIns="38100" bIns="19050" anchor="ctr">
                <a:spAutoFit/>
              </a:bodyPr>
              <a:lstStyle/>
              <a:p>
                <a:pPr>
                  <a:defRPr sz="1200">
                    <a:solidFill>
                      <a:schemeClr val="tx1"/>
                    </a:solidFill>
                  </a:defRPr>
                </a:pPr>
                <a:endParaRPr lang="en-US"/>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15:spPr xmlns:c15="http://schemas.microsoft.com/office/drawing/2012/chart">
                  <a:prstGeom prst="wedgeRectCallout">
                    <a:avLst/>
                  </a:prstGeom>
                </c15:spPr>
              </c:ext>
            </c:extLst>
          </c:dLbls>
          <c:cat>
            <c:strRef>
              <c:f>'[FY17 Operating Charts.xlsx]FY17 Data for Charts  '!$A$11:$A$16</c:f>
              <c:strCache>
                <c:ptCount val="6"/>
                <c:pt idx="0">
                  <c:v>Passenger Revenue</c:v>
                </c:pt>
                <c:pt idx="1">
                  <c:v>Federal Operting Assistance</c:v>
                </c:pt>
                <c:pt idx="2">
                  <c:v>Other Transit Related</c:v>
                </c:pt>
                <c:pt idx="3">
                  <c:v>Lease Income (Inc. TOD)</c:v>
                </c:pt>
                <c:pt idx="4">
                  <c:v>Operating Sales Tax</c:v>
                </c:pt>
                <c:pt idx="5">
                  <c:v>Ad Valorem Tax</c:v>
                </c:pt>
              </c:strCache>
            </c:strRef>
          </c:cat>
          <c:val>
            <c:numRef>
              <c:f>'[FY17 Operating Charts.xlsx]FY17 Data for Charts  '!$B$11:$B$16</c:f>
              <c:numCache>
                <c:formatCode>#0.0,,;\ \(#0.0,,\)</c:formatCode>
                <c:ptCount val="6"/>
                <c:pt idx="0">
                  <c:v>143419106</c:v>
                </c:pt>
                <c:pt idx="1">
                  <c:v>69500000</c:v>
                </c:pt>
                <c:pt idx="2">
                  <c:v>12840112</c:v>
                </c:pt>
                <c:pt idx="3">
                  <c:v>8997517</c:v>
                </c:pt>
                <c:pt idx="4">
                  <c:v>214466403.20000002</c:v>
                </c:pt>
                <c:pt idx="5">
                  <c:v>9000000</c:v>
                </c:pt>
              </c:numCache>
            </c:numRef>
          </c:val>
          <c:extLst>
            <c:ext xmlns:c16="http://schemas.microsoft.com/office/drawing/2014/chart" uri="{C3380CC4-5D6E-409C-BE32-E72D297353CC}">
              <c16:uniqueId val="{00000006-35B9-44C3-89CC-94F2981BFB11}"/>
            </c:ext>
          </c:extLst>
        </c:ser>
        <c:ser>
          <c:idx val="1"/>
          <c:order val="1"/>
          <c:tx>
            <c:strRef>
              <c:f>'[FY17 Operating Charts.xlsx]FY17 Data for Charts  '!$C$10</c:f>
              <c:strCache>
                <c:ptCount val="1"/>
                <c:pt idx="0">
                  <c:v>%</c:v>
                </c:pt>
              </c:strCache>
            </c:strRef>
          </c:tx>
          <c:dPt>
            <c:idx val="0"/>
            <c:bubble3D val="0"/>
            <c:extLst>
              <c:ext xmlns:c16="http://schemas.microsoft.com/office/drawing/2014/chart" uri="{C3380CC4-5D6E-409C-BE32-E72D297353CC}">
                <c16:uniqueId val="{00000007-35B9-44C3-89CC-94F2981BFB11}"/>
              </c:ext>
            </c:extLst>
          </c:dPt>
          <c:dPt>
            <c:idx val="1"/>
            <c:bubble3D val="0"/>
            <c:extLst>
              <c:ext xmlns:c16="http://schemas.microsoft.com/office/drawing/2014/chart" uri="{C3380CC4-5D6E-409C-BE32-E72D297353CC}">
                <c16:uniqueId val="{00000008-35B9-44C3-89CC-94F2981BFB11}"/>
              </c:ext>
            </c:extLst>
          </c:dPt>
          <c:dPt>
            <c:idx val="2"/>
            <c:bubble3D val="0"/>
            <c:extLst>
              <c:ext xmlns:c16="http://schemas.microsoft.com/office/drawing/2014/chart" uri="{C3380CC4-5D6E-409C-BE32-E72D297353CC}">
                <c16:uniqueId val="{00000009-35B9-44C3-89CC-94F2981BFB11}"/>
              </c:ext>
            </c:extLst>
          </c:dPt>
          <c:dPt>
            <c:idx val="3"/>
            <c:bubble3D val="0"/>
            <c:extLst>
              <c:ext xmlns:c16="http://schemas.microsoft.com/office/drawing/2014/chart" uri="{C3380CC4-5D6E-409C-BE32-E72D297353CC}">
                <c16:uniqueId val="{0000000A-35B9-44C3-89CC-94F2981BFB11}"/>
              </c:ext>
            </c:extLst>
          </c:dPt>
          <c:dPt>
            <c:idx val="4"/>
            <c:bubble3D val="0"/>
            <c:extLst>
              <c:ext xmlns:c16="http://schemas.microsoft.com/office/drawing/2014/chart" uri="{C3380CC4-5D6E-409C-BE32-E72D297353CC}">
                <c16:uniqueId val="{0000000B-35B9-44C3-89CC-94F2981BFB11}"/>
              </c:ext>
            </c:extLst>
          </c:dPt>
          <c:dPt>
            <c:idx val="5"/>
            <c:bubble3D val="0"/>
            <c:extLst>
              <c:ext xmlns:c16="http://schemas.microsoft.com/office/drawing/2014/chart" uri="{C3380CC4-5D6E-409C-BE32-E72D297353CC}">
                <c16:uniqueId val="{0000000C-35B9-44C3-89CC-94F2981BFB11}"/>
              </c:ext>
            </c:extLst>
          </c:dPt>
          <c:dLbls>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'[FY17 Operating Charts.xlsx]FY17 Data for Charts  '!$A$11:$A$16</c:f>
              <c:strCache>
                <c:ptCount val="6"/>
                <c:pt idx="0">
                  <c:v>Passenger Revenue</c:v>
                </c:pt>
                <c:pt idx="1">
                  <c:v>Federal Operting Assistance</c:v>
                </c:pt>
                <c:pt idx="2">
                  <c:v>Other Transit Related</c:v>
                </c:pt>
                <c:pt idx="3">
                  <c:v>Lease Income (Inc. TOD)</c:v>
                </c:pt>
                <c:pt idx="4">
                  <c:v>Operating Sales Tax</c:v>
                </c:pt>
                <c:pt idx="5">
                  <c:v>Ad Valorem Tax</c:v>
                </c:pt>
              </c:strCache>
            </c:strRef>
          </c:cat>
          <c:val>
            <c:numRef>
              <c:f>'[FY17 Operating Charts.xlsx]FY17 Data for Charts  '!$C$11:$C$16</c:f>
              <c:numCache>
                <c:formatCode>0%</c:formatCode>
                <c:ptCount val="6"/>
                <c:pt idx="0">
                  <c:v>0.31298966386416316</c:v>
                </c:pt>
                <c:pt idx="1">
                  <c:v>0.15167282968950693</c:v>
                </c:pt>
                <c:pt idx="2">
                  <c:v>2.8021526914679053E-2</c:v>
                </c:pt>
                <c:pt idx="3">
                  <c:v>1.9635667101718608E-2</c:v>
                </c:pt>
                <c:pt idx="4">
                  <c:v>0.46803922657085933</c:v>
                </c:pt>
                <c:pt idx="5">
                  <c:v>1.964108585907284E-2</c:v>
                </c:pt>
              </c:numCache>
            </c:numRef>
          </c:val>
          <c:extLst>
            <c:ext xmlns:c16="http://schemas.microsoft.com/office/drawing/2014/chart" uri="{C3380CC4-5D6E-409C-BE32-E72D297353CC}">
              <c16:uniqueId val="{0000000D-35B9-44C3-89CC-94F2981BFB11}"/>
            </c:ext>
          </c:extLst>
        </c:ser>
        <c:dLbls>
          <c:showLegendKey val="0"/>
          <c:showVal val="1"/>
          <c:showCatName val="0"/>
          <c:showSerName val="0"/>
          <c:showPercent val="0"/>
          <c:showBubbleSize val="0"/>
          <c:showLeaderLines val="1"/>
        </c:dLbls>
      </c:pie3DChart>
      <c:spPr>
        <a:noFill/>
        <a:ln w="25400">
          <a:noFill/>
        </a:ln>
      </c:spPr>
    </c:plotArea>
    <c:plotVisOnly val="1"/>
    <c:dispBlanksAs val="zero"/>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50"/>
      <c:depthPercent val="100"/>
      <c:rAngAx val="0"/>
      <c:perspective val="10"/>
    </c:view3D>
    <c:floor>
      <c:thickness val="0"/>
    </c:floor>
    <c:sideWall>
      <c:thickness val="0"/>
    </c:sideWall>
    <c:backWall>
      <c:thickness val="0"/>
    </c:backWall>
    <c:plotArea>
      <c:layout>
        <c:manualLayout>
          <c:layoutTarget val="inner"/>
          <c:xMode val="edge"/>
          <c:yMode val="edge"/>
          <c:x val="0.21730413097189832"/>
          <c:y val="0.32644653651649175"/>
          <c:w val="0.56068087862923288"/>
          <c:h val="0.46563859063071661"/>
        </c:manualLayout>
      </c:layout>
      <c:pie3DChart>
        <c:varyColors val="1"/>
        <c:ser>
          <c:idx val="0"/>
          <c:order val="0"/>
          <c:tx>
            <c:strRef>
              <c:f>'FY17 Data for Charts  '!$B$10</c:f>
              <c:strCache>
                <c:ptCount val="1"/>
                <c:pt idx="0">
                  <c:v>FY17</c:v>
                </c:pt>
              </c:strCache>
            </c:strRef>
          </c:tx>
          <c:dPt>
            <c:idx val="0"/>
            <c:bubble3D val="0"/>
            <c:extLst>
              <c:ext xmlns:c16="http://schemas.microsoft.com/office/drawing/2014/chart" uri="{C3380CC4-5D6E-409C-BE32-E72D297353CC}">
                <c16:uniqueId val="{00000000-92BD-4A25-95B1-F6CDD371ED6E}"/>
              </c:ext>
            </c:extLst>
          </c:dPt>
          <c:dPt>
            <c:idx val="1"/>
            <c:bubble3D val="0"/>
            <c:extLst>
              <c:ext xmlns:c16="http://schemas.microsoft.com/office/drawing/2014/chart" uri="{C3380CC4-5D6E-409C-BE32-E72D297353CC}">
                <c16:uniqueId val="{00000001-92BD-4A25-95B1-F6CDD371ED6E}"/>
              </c:ext>
            </c:extLst>
          </c:dPt>
          <c:dPt>
            <c:idx val="2"/>
            <c:bubble3D val="0"/>
            <c:extLst>
              <c:ext xmlns:c16="http://schemas.microsoft.com/office/drawing/2014/chart" uri="{C3380CC4-5D6E-409C-BE32-E72D297353CC}">
                <c16:uniqueId val="{00000002-92BD-4A25-95B1-F6CDD371ED6E}"/>
              </c:ext>
            </c:extLst>
          </c:dPt>
          <c:dPt>
            <c:idx val="3"/>
            <c:bubble3D val="0"/>
            <c:extLst>
              <c:ext xmlns:c16="http://schemas.microsoft.com/office/drawing/2014/chart" uri="{C3380CC4-5D6E-409C-BE32-E72D297353CC}">
                <c16:uniqueId val="{00000003-92BD-4A25-95B1-F6CDD371ED6E}"/>
              </c:ext>
            </c:extLst>
          </c:dPt>
          <c:dPt>
            <c:idx val="4"/>
            <c:bubble3D val="0"/>
            <c:extLst>
              <c:ext xmlns:c16="http://schemas.microsoft.com/office/drawing/2014/chart" uri="{C3380CC4-5D6E-409C-BE32-E72D297353CC}">
                <c16:uniqueId val="{00000004-92BD-4A25-95B1-F6CDD371ED6E}"/>
              </c:ext>
            </c:extLst>
          </c:dPt>
          <c:dPt>
            <c:idx val="5"/>
            <c:bubble3D val="0"/>
            <c:extLst>
              <c:ext xmlns:c16="http://schemas.microsoft.com/office/drawing/2014/chart" uri="{C3380CC4-5D6E-409C-BE32-E72D297353CC}">
                <c16:uniqueId val="{00000005-92BD-4A25-95B1-F6CDD371ED6E}"/>
              </c:ext>
            </c:extLst>
          </c:dPt>
          <c:dLbls>
            <c:dLbl>
              <c:idx val="0"/>
              <c:layout>
                <c:manualLayout>
                  <c:x val="0.18930548252339383"/>
                  <c:y val="6.6510544711425992E-2"/>
                </c:manualLayout>
              </c:layout>
              <c:tx>
                <c:rich>
                  <a:bodyPr/>
                  <a:lstStyle/>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dirty="0">
                        <a:solidFill>
                          <a:schemeClr val="tx1"/>
                        </a:solidFill>
                        <a:latin typeface="Arial" pitchFamily="34" charset="0"/>
                        <a:cs typeface="Arial" pitchFamily="34" charset="0"/>
                      </a:rPr>
                      <a:t>Prior Year Carryover </a:t>
                    </a:r>
                  </a:p>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dirty="0">
                        <a:solidFill>
                          <a:schemeClr val="tx1"/>
                        </a:solidFill>
                        <a:latin typeface="Arial" pitchFamily="34" charset="0"/>
                        <a:cs typeface="Arial" pitchFamily="34" charset="0"/>
                      </a:rPr>
                      <a:t>$123.0M</a:t>
                    </a:r>
                  </a:p>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dirty="0">
                        <a:solidFill>
                          <a:schemeClr val="tx1"/>
                        </a:solidFill>
                        <a:latin typeface="Arial" pitchFamily="34" charset="0"/>
                        <a:cs typeface="Arial" pitchFamily="34" charset="0"/>
                      </a:rPr>
                      <a:t>  (31%)</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BD-4A25-95B1-F6CDD371ED6E}"/>
                </c:ext>
              </c:extLst>
            </c:dLbl>
            <c:dLbl>
              <c:idx val="1"/>
              <c:layout>
                <c:manualLayout>
                  <c:x val="-0.22391331108095749"/>
                  <c:y val="-9.9037173767191886E-2"/>
                </c:manualLayout>
              </c:layout>
              <c:tx>
                <c:rich>
                  <a:bodyPr/>
                  <a:lstStyle/>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a:solidFill>
                          <a:schemeClr val="tx1"/>
                        </a:solidFill>
                        <a:latin typeface="Arial" pitchFamily="34" charset="0"/>
                        <a:cs typeface="Arial" pitchFamily="34" charset="0"/>
                      </a:rPr>
                      <a:t>Sales Tax </a:t>
                    </a:r>
                  </a:p>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a:solidFill>
                          <a:schemeClr val="tx1"/>
                        </a:solidFill>
                        <a:latin typeface="Arial" pitchFamily="34" charset="0"/>
                        <a:cs typeface="Arial" pitchFamily="34" charset="0"/>
                      </a:rPr>
                      <a:t>$210.6M</a:t>
                    </a:r>
                  </a:p>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a:solidFill>
                          <a:schemeClr val="tx1"/>
                        </a:solidFill>
                        <a:latin typeface="Arial" pitchFamily="34" charset="0"/>
                        <a:cs typeface="Arial" pitchFamily="34" charset="0"/>
                      </a:rPr>
                      <a:t> (52%)</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BD-4A25-95B1-F6CDD371ED6E}"/>
                </c:ext>
              </c:extLst>
            </c:dLbl>
            <c:dLbl>
              <c:idx val="2"/>
              <c:layout>
                <c:manualLayout>
                  <c:x val="0.24997621631606912"/>
                  <c:y val="5.8315143879099619E-2"/>
                </c:manualLayout>
              </c:layout>
              <c:tx>
                <c:rich>
                  <a:bodyPr/>
                  <a:lstStyle/>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a:solidFill>
                          <a:schemeClr val="tx1"/>
                        </a:solidFill>
                        <a:latin typeface="Arial" pitchFamily="34" charset="0"/>
                        <a:cs typeface="Arial" pitchFamily="34" charset="0"/>
                      </a:rPr>
                      <a:t>Interest &amp; Other Capital  </a:t>
                    </a:r>
                  </a:p>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a:solidFill>
                          <a:schemeClr val="tx1"/>
                        </a:solidFill>
                        <a:latin typeface="Arial" pitchFamily="34" charset="0"/>
                        <a:cs typeface="Arial" pitchFamily="34" charset="0"/>
                      </a:rPr>
                      <a:t>$0.5M</a:t>
                    </a:r>
                  </a:p>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a:solidFill>
                          <a:schemeClr val="tx1"/>
                        </a:solidFill>
                        <a:latin typeface="Arial" pitchFamily="34" charset="0"/>
                        <a:cs typeface="Arial" pitchFamily="34" charset="0"/>
                      </a:rPr>
                      <a:t>  (0%)</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BD-4A25-95B1-F6CDD371ED6E}"/>
                </c:ext>
              </c:extLst>
            </c:dLbl>
            <c:dLbl>
              <c:idx val="3"/>
              <c:layout>
                <c:manualLayout>
                  <c:x val="-2.2502482277691881E-2"/>
                  <c:y val="6.069340409138331E-2"/>
                </c:manualLayout>
              </c:layout>
              <c:tx>
                <c:rich>
                  <a:bodyPr/>
                  <a:lstStyle/>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a:solidFill>
                          <a:schemeClr val="tx1"/>
                        </a:solidFill>
                        <a:latin typeface="Arial" pitchFamily="34" charset="0"/>
                        <a:cs typeface="Arial" pitchFamily="34" charset="0"/>
                      </a:rPr>
                      <a:t>State Grants </a:t>
                    </a:r>
                  </a:p>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a:solidFill>
                          <a:schemeClr val="tx1"/>
                        </a:solidFill>
                        <a:latin typeface="Arial" pitchFamily="34" charset="0"/>
                        <a:cs typeface="Arial" pitchFamily="34" charset="0"/>
                      </a:rPr>
                      <a:t>$1.0M</a:t>
                    </a:r>
                  </a:p>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a:solidFill>
                          <a:schemeClr val="tx1"/>
                        </a:solidFill>
                        <a:latin typeface="Arial" pitchFamily="34" charset="0"/>
                        <a:cs typeface="Arial" pitchFamily="34" charset="0"/>
                      </a:rPr>
                      <a:t>   (0%)</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BD-4A25-95B1-F6CDD371ED6E}"/>
                </c:ext>
              </c:extLst>
            </c:dLbl>
            <c:dLbl>
              <c:idx val="4"/>
              <c:layout>
                <c:manualLayout>
                  <c:x val="0.13476500879113526"/>
                  <c:y val="-0.15299702907524346"/>
                </c:manualLayout>
              </c:layout>
              <c:tx>
                <c:rich>
                  <a:bodyPr/>
                  <a:lstStyle/>
                  <a:p>
                    <a:pPr algn="ctr" rtl="0">
                      <a:defRPr lang="en-US" sz="1200" b="1" i="0" u="none" strike="noStrike" kern="1200" baseline="0">
                        <a:solidFill>
                          <a:schemeClr val="tx1"/>
                        </a:solidFill>
                        <a:latin typeface="Arial" panose="020B0604020202020204" pitchFamily="34" charset="0"/>
                        <a:ea typeface="Calibri"/>
                        <a:cs typeface="Arial" panose="020B0604020202020204" pitchFamily="34" charset="0"/>
                      </a:defRPr>
                    </a:pPr>
                    <a:r>
                      <a:rPr lang="en-US" sz="1200" b="1" i="0" u="none" strike="noStrike" kern="1200" baseline="0">
                        <a:solidFill>
                          <a:schemeClr val="tx1"/>
                        </a:solidFill>
                        <a:latin typeface="Arial" pitchFamily="34" charset="0"/>
                        <a:ea typeface="Calibri"/>
                        <a:cs typeface="Arial" pitchFamily="34" charset="0"/>
                      </a:rPr>
                      <a:t>Federal Grants </a:t>
                    </a:r>
                  </a:p>
                  <a:p>
                    <a:pPr algn="ctr" rtl="0">
                      <a:defRPr lang="en-US" sz="1200" b="1" i="0" u="none" strike="noStrike" kern="1200" baseline="0">
                        <a:solidFill>
                          <a:schemeClr val="tx1"/>
                        </a:solidFill>
                        <a:latin typeface="Arial" panose="020B0604020202020204" pitchFamily="34" charset="0"/>
                        <a:ea typeface="Calibri"/>
                        <a:cs typeface="Arial" panose="020B0604020202020204" pitchFamily="34" charset="0"/>
                      </a:defRPr>
                    </a:pPr>
                    <a:r>
                      <a:rPr lang="en-US" sz="1200" b="1" i="0" u="none" strike="noStrike" kern="1200" baseline="0">
                        <a:solidFill>
                          <a:schemeClr val="tx1"/>
                        </a:solidFill>
                        <a:latin typeface="Arial" pitchFamily="34" charset="0"/>
                        <a:ea typeface="Calibri"/>
                        <a:cs typeface="Arial" pitchFamily="34" charset="0"/>
                      </a:rPr>
                      <a:t>$55.0M</a:t>
                    </a:r>
                  </a:p>
                  <a:p>
                    <a:pPr algn="ctr" rtl="0">
                      <a:defRPr lang="en-US" sz="1200" b="1" i="0" u="none" strike="noStrike" kern="1200" baseline="0">
                        <a:solidFill>
                          <a:schemeClr val="tx1"/>
                        </a:solidFill>
                        <a:latin typeface="Arial" panose="020B0604020202020204" pitchFamily="34" charset="0"/>
                        <a:ea typeface="Calibri"/>
                        <a:cs typeface="Arial" panose="020B0604020202020204" pitchFamily="34" charset="0"/>
                      </a:defRPr>
                    </a:pPr>
                    <a:r>
                      <a:rPr lang="en-US" sz="1200" b="1" i="0" u="none" strike="noStrike" kern="1200" baseline="0">
                        <a:solidFill>
                          <a:schemeClr val="tx1"/>
                        </a:solidFill>
                        <a:latin typeface="Arial" pitchFamily="34" charset="0"/>
                        <a:ea typeface="Calibri"/>
                        <a:cs typeface="Arial" pitchFamily="34" charset="0"/>
                      </a:rPr>
                      <a:t> (14%)</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BD-4A25-95B1-F6CDD371ED6E}"/>
                </c:ext>
              </c:extLst>
            </c:dLbl>
            <c:dLbl>
              <c:idx val="5"/>
              <c:layout>
                <c:manualLayout>
                  <c:x val="-7.5904241808483611E-2"/>
                  <c:y val="-2.0179683353275364E-2"/>
                </c:manualLayout>
              </c:layout>
              <c:tx>
                <c:rich>
                  <a:bodyPr/>
                  <a:lstStyle/>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dirty="0">
                        <a:solidFill>
                          <a:schemeClr val="tx1"/>
                        </a:solidFill>
                        <a:latin typeface="Arial" pitchFamily="34" charset="0"/>
                        <a:cs typeface="Arial" pitchFamily="34" charset="0"/>
                      </a:rPr>
                      <a:t>Financing </a:t>
                    </a:r>
                  </a:p>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dirty="0">
                        <a:solidFill>
                          <a:schemeClr val="tx1"/>
                        </a:solidFill>
                        <a:latin typeface="Arial" pitchFamily="34" charset="0"/>
                        <a:cs typeface="Arial" pitchFamily="34" charset="0"/>
                      </a:rPr>
                      <a:t>$13.0M </a:t>
                    </a:r>
                  </a:p>
                  <a:p>
                    <a:pPr>
                      <a:defRPr sz="1200" b="1" i="0" u="none" strike="noStrike" baseline="0">
                        <a:solidFill>
                          <a:schemeClr val="tx1"/>
                        </a:solidFill>
                        <a:latin typeface="Arial" panose="020B0604020202020204" pitchFamily="34" charset="0"/>
                        <a:ea typeface="Calibri"/>
                        <a:cs typeface="Arial" panose="020B0604020202020204" pitchFamily="34" charset="0"/>
                      </a:defRPr>
                    </a:pPr>
                    <a:r>
                      <a:rPr lang="en-US" sz="1200" b="1" i="0" u="none" strike="noStrike" baseline="0" dirty="0">
                        <a:solidFill>
                          <a:schemeClr val="tx1"/>
                        </a:solidFill>
                        <a:latin typeface="Arial" pitchFamily="34" charset="0"/>
                        <a:cs typeface="Arial" pitchFamily="34" charset="0"/>
                      </a:rPr>
                      <a:t>  (3%)</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BD-4A25-95B1-F6CDD371ED6E}"/>
                </c:ext>
              </c:extLst>
            </c:dLbl>
            <c:spPr>
              <a:noFill/>
              <a:ln>
                <a:noFill/>
              </a:ln>
              <a:effectLst/>
            </c:spPr>
            <c:txPr>
              <a:bodyPr/>
              <a:lstStyle/>
              <a:p>
                <a:pPr>
                  <a:defRPr sz="1200" b="1" i="0" u="none" strike="noStrike" baseline="0">
                    <a:solidFill>
                      <a:schemeClr val="tx1"/>
                    </a:solidFill>
                    <a:latin typeface="Arial" panose="020B0604020202020204" pitchFamily="34" charset="0"/>
                    <a:ea typeface="Tahoma"/>
                    <a:cs typeface="Arial" panose="020B0604020202020204" pitchFamily="34" charset="0"/>
                  </a:defRPr>
                </a:pPr>
                <a:endParaRPr lang="en-US"/>
              </a:p>
            </c:txPr>
            <c:dLblPos val="bestFit"/>
            <c:showLegendKey val="0"/>
            <c:showVal val="1"/>
            <c:showCatName val="1"/>
            <c:showSerName val="0"/>
            <c:showPercent val="1"/>
            <c:showBubbleSize val="0"/>
            <c:showLeaderLines val="1"/>
            <c:extLst>
              <c:ext xmlns:c15="http://schemas.microsoft.com/office/drawing/2012/chart" uri="{CE6537A1-D6FC-4f65-9D91-7224C49458BB}"/>
            </c:extLst>
          </c:dLbls>
          <c:cat>
            <c:strRef>
              <c:f>'FY17 Data for Charts  '!$A$11:$A$16</c:f>
              <c:strCache>
                <c:ptCount val="6"/>
                <c:pt idx="0">
                  <c:v>Prior Year Carryover</c:v>
                </c:pt>
                <c:pt idx="1">
                  <c:v>Sales Tax</c:v>
                </c:pt>
                <c:pt idx="2">
                  <c:v>Interest &amp; Other Capital Revenue</c:v>
                </c:pt>
                <c:pt idx="3">
                  <c:v>State Grants</c:v>
                </c:pt>
                <c:pt idx="4">
                  <c:v>Federal Grants</c:v>
                </c:pt>
                <c:pt idx="5">
                  <c:v>Financing</c:v>
                </c:pt>
              </c:strCache>
            </c:strRef>
          </c:cat>
          <c:val>
            <c:numRef>
              <c:f>'FY17 Data for Charts  '!$B$11:$B$16</c:f>
              <c:numCache>
                <c:formatCode>#,##0</c:formatCode>
                <c:ptCount val="6"/>
                <c:pt idx="0" formatCode="_(* #,##0_);_(* \(#,##0\);_(* &quot;-&quot;??_);_(@_)">
                  <c:v>123000000</c:v>
                </c:pt>
                <c:pt idx="1">
                  <c:v>210612640</c:v>
                </c:pt>
                <c:pt idx="2">
                  <c:v>515000</c:v>
                </c:pt>
                <c:pt idx="3">
                  <c:v>1000000</c:v>
                </c:pt>
                <c:pt idx="4">
                  <c:v>55000000</c:v>
                </c:pt>
                <c:pt idx="5">
                  <c:v>13000000</c:v>
                </c:pt>
              </c:numCache>
            </c:numRef>
          </c:val>
          <c:extLst>
            <c:ext xmlns:c16="http://schemas.microsoft.com/office/drawing/2014/chart" uri="{C3380CC4-5D6E-409C-BE32-E72D297353CC}">
              <c16:uniqueId val="{00000006-92BD-4A25-95B1-F6CDD371ED6E}"/>
            </c:ext>
          </c:extLst>
        </c:ser>
        <c:ser>
          <c:idx val="1"/>
          <c:order val="1"/>
          <c:tx>
            <c:strRef>
              <c:f>'FY17 Data for Charts  '!$C$10</c:f>
              <c:strCache>
                <c:ptCount val="1"/>
                <c:pt idx="0">
                  <c:v>%</c:v>
                </c:pt>
              </c:strCache>
            </c:strRef>
          </c:tx>
          <c:dPt>
            <c:idx val="0"/>
            <c:bubble3D val="0"/>
            <c:extLst>
              <c:ext xmlns:c16="http://schemas.microsoft.com/office/drawing/2014/chart" uri="{C3380CC4-5D6E-409C-BE32-E72D297353CC}">
                <c16:uniqueId val="{00000007-92BD-4A25-95B1-F6CDD371ED6E}"/>
              </c:ext>
            </c:extLst>
          </c:dPt>
          <c:dPt>
            <c:idx val="1"/>
            <c:bubble3D val="0"/>
            <c:extLst>
              <c:ext xmlns:c16="http://schemas.microsoft.com/office/drawing/2014/chart" uri="{C3380CC4-5D6E-409C-BE32-E72D297353CC}">
                <c16:uniqueId val="{00000008-92BD-4A25-95B1-F6CDD371ED6E}"/>
              </c:ext>
            </c:extLst>
          </c:dPt>
          <c:dPt>
            <c:idx val="2"/>
            <c:bubble3D val="0"/>
            <c:extLst>
              <c:ext xmlns:c16="http://schemas.microsoft.com/office/drawing/2014/chart" uri="{C3380CC4-5D6E-409C-BE32-E72D297353CC}">
                <c16:uniqueId val="{00000009-92BD-4A25-95B1-F6CDD371ED6E}"/>
              </c:ext>
            </c:extLst>
          </c:dPt>
          <c:dPt>
            <c:idx val="3"/>
            <c:bubble3D val="0"/>
            <c:extLst>
              <c:ext xmlns:c16="http://schemas.microsoft.com/office/drawing/2014/chart" uri="{C3380CC4-5D6E-409C-BE32-E72D297353CC}">
                <c16:uniqueId val="{0000000A-92BD-4A25-95B1-F6CDD371ED6E}"/>
              </c:ext>
            </c:extLst>
          </c:dPt>
          <c:dPt>
            <c:idx val="4"/>
            <c:bubble3D val="0"/>
            <c:extLst>
              <c:ext xmlns:c16="http://schemas.microsoft.com/office/drawing/2014/chart" uri="{C3380CC4-5D6E-409C-BE32-E72D297353CC}">
                <c16:uniqueId val="{0000000B-92BD-4A25-95B1-F6CDD371ED6E}"/>
              </c:ext>
            </c:extLst>
          </c:dPt>
          <c:dPt>
            <c:idx val="5"/>
            <c:bubble3D val="0"/>
            <c:extLst>
              <c:ext xmlns:c16="http://schemas.microsoft.com/office/drawing/2014/chart" uri="{C3380CC4-5D6E-409C-BE32-E72D297353CC}">
                <c16:uniqueId val="{0000000C-92BD-4A25-95B1-F6CDD371ED6E}"/>
              </c:ext>
            </c:extLst>
          </c:dPt>
          <c:dLbls>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'FY17 Data for Charts  '!$A$11:$A$16</c:f>
              <c:strCache>
                <c:ptCount val="6"/>
                <c:pt idx="0">
                  <c:v>Prior Year Carryover</c:v>
                </c:pt>
                <c:pt idx="1">
                  <c:v>Sales Tax</c:v>
                </c:pt>
                <c:pt idx="2">
                  <c:v>Interest &amp; Other Capital Revenue</c:v>
                </c:pt>
                <c:pt idx="3">
                  <c:v>State Grants</c:v>
                </c:pt>
                <c:pt idx="4">
                  <c:v>Federal Grants</c:v>
                </c:pt>
                <c:pt idx="5">
                  <c:v>Financing</c:v>
                </c:pt>
              </c:strCache>
            </c:strRef>
          </c:cat>
          <c:val>
            <c:numRef>
              <c:f>'FY17 Data for Charts  '!$C$11:$C$16</c:f>
              <c:numCache>
                <c:formatCode>0%</c:formatCode>
                <c:ptCount val="6"/>
                <c:pt idx="0">
                  <c:v>0.30511428092601145</c:v>
                </c:pt>
                <c:pt idx="1">
                  <c:v>0.5224465382725928</c:v>
                </c:pt>
                <c:pt idx="2">
                  <c:v>1.2775110136332998E-3</c:v>
                </c:pt>
                <c:pt idx="3">
                  <c:v>2.4806039099675727E-3</c:v>
                </c:pt>
                <c:pt idx="4">
                  <c:v>0.13643321504821648</c:v>
                </c:pt>
                <c:pt idx="5">
                  <c:v>3.2247850829578442E-2</c:v>
                </c:pt>
              </c:numCache>
            </c:numRef>
          </c:val>
          <c:extLst>
            <c:ext xmlns:c16="http://schemas.microsoft.com/office/drawing/2014/chart" uri="{C3380CC4-5D6E-409C-BE32-E72D297353CC}">
              <c16:uniqueId val="{0000000D-92BD-4A25-95B1-F6CDD371ED6E}"/>
            </c:ext>
          </c:extLst>
        </c:ser>
        <c:dLbls>
          <c:showLegendKey val="0"/>
          <c:showVal val="1"/>
          <c:showCatName val="0"/>
          <c:showSerName val="0"/>
          <c:showPercent val="0"/>
          <c:showBubbleSize val="0"/>
          <c:showLeaderLines val="1"/>
        </c:dLbls>
      </c:pie3DChart>
      <c:spPr>
        <a:noFill/>
        <a:ln w="25400">
          <a:noFill/>
        </a:ln>
      </c:spPr>
    </c:plotArea>
    <c:plotVisOnly val="1"/>
    <c:dispBlanksAs val="zero"/>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FY16 FTA  Formula Grant Programs ($90.9M)</a:t>
            </a:r>
          </a:p>
        </c:rich>
      </c:tx>
      <c:layout>
        <c:manualLayout>
          <c:xMode val="edge"/>
          <c:yMode val="edge"/>
          <c:x val="0.2625164059518369"/>
          <c:y val="3.6835019139707978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60094192103778E-2"/>
          <c:y val="0.20273076859050124"/>
          <c:w val="0.84053097945600508"/>
          <c:h val="0.74261457275557252"/>
        </c:manualLayout>
      </c:layout>
      <c:pie3DChart>
        <c:varyColors val="1"/>
        <c:ser>
          <c:idx val="0"/>
          <c:order val="0"/>
          <c:explosion val="4"/>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0C6-46B9-8228-1F7922E7CE16}"/>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0C6-46B9-8228-1F7922E7CE16}"/>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0C6-46B9-8228-1F7922E7CE16}"/>
              </c:ext>
            </c:extLst>
          </c:dPt>
          <c:dLbls>
            <c:dLbl>
              <c:idx val="0"/>
              <c:layout>
                <c:manualLayout>
                  <c:x val="4.2303172737955232E-2"/>
                  <c:y val="-5.9196617336152273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245A2C8B-8857-47D5-999C-1997B9CA388A}" type="CATEGORYNAME">
                      <a:rPr lang="en-US" sz="1400"/>
                      <a:pPr>
                        <a:defRPr/>
                      </a:pPr>
                      <a:t>[CATEGORY NAME]</a:t>
                    </a:fld>
                    <a:r>
                      <a:rPr lang="en-US" sz="1400" baseline="0" dirty="0"/>
                      <a:t>
</a:t>
                    </a:r>
                    <a:fld id="{17F3D7AB-D6E1-4D79-893D-887A1E0E9D97}" type="PERCENTAGE">
                      <a:rPr lang="en-US" sz="1400" baseline="0"/>
                      <a:pPr>
                        <a:defRPr/>
                      </a:pPr>
                      <a:t>[PERCENTAGE]</a:t>
                    </a:fld>
                    <a:endParaRPr lang="en-US" sz="1400"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C6-46B9-8228-1F7922E7CE16}"/>
                </c:ext>
              </c:extLst>
            </c:dLbl>
            <c:dLbl>
              <c:idx val="1"/>
              <c:layout>
                <c:manualLayout>
                  <c:x val="-2.3501762632197422E-2"/>
                  <c:y val="7.8928823114869623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BE9F227D-128E-423A-9155-5D9D59B764F2}" type="CATEGORYNAME">
                      <a:rPr lang="en-US" sz="1400"/>
                      <a:pPr>
                        <a:defRPr>
                          <a:solidFill>
                            <a:schemeClr val="accent6"/>
                          </a:solidFill>
                        </a:defRPr>
                      </a:pPr>
                      <a:t>[CATEGORY NAME]</a:t>
                    </a:fld>
                    <a:r>
                      <a:rPr lang="en-US" sz="1400" baseline="0" dirty="0"/>
                      <a:t>
</a:t>
                    </a:r>
                    <a:fld id="{ABBF9B8D-8266-4D95-9E48-7EBFA2466C79}" type="PERCENTAGE">
                      <a:rPr lang="en-US" sz="1400" baseline="0"/>
                      <a:pPr>
                        <a:defRPr>
                          <a:solidFill>
                            <a:schemeClr val="accent6"/>
                          </a:solidFill>
                        </a:defRPr>
                      </a:pPr>
                      <a:t>[PERCENTAGE]</a:t>
                    </a:fld>
                    <a:endParaRPr lang="en-US" sz="1400"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C6-46B9-8228-1F7922E7CE16}"/>
                </c:ext>
              </c:extLst>
            </c:dLbl>
            <c:dLbl>
              <c:idx val="2"/>
              <c:layout>
                <c:manualLayout>
                  <c:x val="-6.1104582843713277E-2"/>
                  <c:y val="-8.4566596194503175E-3"/>
                </c:manualLayout>
              </c:layout>
              <c:spPr>
                <a:noFill/>
                <a:ln>
                  <a:noFill/>
                </a:ln>
                <a:effectLst/>
              </c:spPr>
              <c:txPr>
                <a:bodyPr rot="0" spcFirstLastPara="1" vertOverflow="ellipsis" vert="horz" wrap="square" lIns="38100" tIns="19050" rIns="38100" bIns="19050" anchor="ctr" anchorCtr="1">
                  <a:spAutoFit/>
                </a:bodyPr>
                <a:lstStyle/>
                <a:p>
                  <a:pPr>
                    <a:defRPr sz="15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0C6-46B9-8228-1F7922E7CE1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'FY17 Data for Charts  '!$A$20:$A$22</c:f>
              <c:strCache>
                <c:ptCount val="3"/>
                <c:pt idx="0">
                  <c:v>Section 5307</c:v>
                </c:pt>
                <c:pt idx="1">
                  <c:v>Section 5337</c:v>
                </c:pt>
                <c:pt idx="2">
                  <c:v>Section 5339</c:v>
                </c:pt>
              </c:strCache>
            </c:strRef>
          </c:cat>
          <c:val>
            <c:numRef>
              <c:f>'FY17 Data for Charts  '!$B$20:$B$22</c:f>
              <c:numCache>
                <c:formatCode>#,##0.0</c:formatCode>
                <c:ptCount val="3"/>
                <c:pt idx="0">
                  <c:v>42</c:v>
                </c:pt>
                <c:pt idx="1">
                  <c:v>46</c:v>
                </c:pt>
                <c:pt idx="2">
                  <c:v>2.9</c:v>
                </c:pt>
              </c:numCache>
            </c:numRef>
          </c:val>
          <c:extLst>
            <c:ext xmlns:c16="http://schemas.microsoft.com/office/drawing/2014/chart" uri="{C3380CC4-5D6E-409C-BE32-E72D297353CC}">
              <c16:uniqueId val="{00000006-20C6-46B9-8228-1F7922E7CE16}"/>
            </c:ext>
          </c:extLst>
        </c:ser>
        <c:ser>
          <c:idx val="1"/>
          <c:order val="1"/>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20C6-46B9-8228-1F7922E7CE16}"/>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20C6-46B9-8228-1F7922E7CE16}"/>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20C6-46B9-8228-1F7922E7CE16}"/>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8-20C6-46B9-8228-1F7922E7CE16}"/>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20C6-46B9-8228-1F7922E7CE16}"/>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C-20C6-46B9-8228-1F7922E7CE1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'FY17 Data for Charts  '!$A$20:$A$22</c:f>
              <c:strCache>
                <c:ptCount val="3"/>
                <c:pt idx="0">
                  <c:v>Section 5307</c:v>
                </c:pt>
                <c:pt idx="1">
                  <c:v>Section 5337</c:v>
                </c:pt>
                <c:pt idx="2">
                  <c:v>Section 5339</c:v>
                </c:pt>
              </c:strCache>
            </c:strRef>
          </c:cat>
          <c:val>
            <c:numRef>
              <c:f>'FY17 Data for Charts  '!$C$20:$C$22</c:f>
              <c:numCache>
                <c:formatCode>0%</c:formatCode>
                <c:ptCount val="3"/>
                <c:pt idx="0">
                  <c:v>0.46204620462046203</c:v>
                </c:pt>
                <c:pt idx="1">
                  <c:v>0.50605060506050603</c:v>
                </c:pt>
                <c:pt idx="2">
                  <c:v>3.1903190319031903E-2</c:v>
                </c:pt>
              </c:numCache>
            </c:numRef>
          </c:val>
          <c:extLst>
            <c:ext xmlns:c16="http://schemas.microsoft.com/office/drawing/2014/chart" uri="{C3380CC4-5D6E-409C-BE32-E72D297353CC}">
              <c16:uniqueId val="{0000000D-20C6-46B9-8228-1F7922E7CE16}"/>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64160-BB99-4305-9FFF-E87AA9689DF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DB0C2414-BC54-4067-8A57-7BA15B97D0CA}">
      <dgm:prSet phldrT="[Text]"/>
      <dgm:spPr/>
      <dgm:t>
        <a:bodyPr/>
        <a:lstStyle/>
        <a:p>
          <a:r>
            <a:rPr lang="en-US" dirty="0"/>
            <a:t>Grants</a:t>
          </a:r>
        </a:p>
      </dgm:t>
    </dgm:pt>
    <dgm:pt modelId="{BD1C3109-2849-4409-B3B3-DF04C079D433}" type="parTrans" cxnId="{DD006E4E-E377-4A80-A8BF-184065FFFA55}">
      <dgm:prSet/>
      <dgm:spPr/>
      <dgm:t>
        <a:bodyPr/>
        <a:lstStyle/>
        <a:p>
          <a:endParaRPr lang="en-US"/>
        </a:p>
      </dgm:t>
    </dgm:pt>
    <dgm:pt modelId="{F55D42B9-A241-4ADA-BF05-1810404AD4B1}" type="sibTrans" cxnId="{DD006E4E-E377-4A80-A8BF-184065FFFA55}">
      <dgm:prSet/>
      <dgm:spPr/>
      <dgm:t>
        <a:bodyPr/>
        <a:lstStyle/>
        <a:p>
          <a:endParaRPr lang="en-US"/>
        </a:p>
      </dgm:t>
    </dgm:pt>
    <dgm:pt modelId="{D074C152-CF5C-44C0-B012-C82A77D64CCC}">
      <dgm:prSet phldrT="[Text]"/>
      <dgm:spPr/>
      <dgm:t>
        <a:bodyPr/>
        <a:lstStyle/>
        <a:p>
          <a:r>
            <a:rPr lang="en-US" dirty="0"/>
            <a:t>Capital Programs</a:t>
          </a:r>
        </a:p>
      </dgm:t>
    </dgm:pt>
    <dgm:pt modelId="{711E830A-ED5D-4657-803A-3E82360A717B}" type="parTrans" cxnId="{89A91464-853F-4766-A891-B801C286C3AA}">
      <dgm:prSet/>
      <dgm:spPr/>
      <dgm:t>
        <a:bodyPr/>
        <a:lstStyle/>
        <a:p>
          <a:endParaRPr lang="en-US"/>
        </a:p>
      </dgm:t>
    </dgm:pt>
    <dgm:pt modelId="{0B198515-CF9C-45A5-8FED-0FB8B1F7C7C2}" type="sibTrans" cxnId="{89A91464-853F-4766-A891-B801C286C3AA}">
      <dgm:prSet/>
      <dgm:spPr/>
      <dgm:t>
        <a:bodyPr/>
        <a:lstStyle/>
        <a:p>
          <a:endParaRPr lang="en-US"/>
        </a:p>
      </dgm:t>
    </dgm:pt>
    <dgm:pt modelId="{BDB0BBDB-03DA-4EEB-8B64-109777B19511}">
      <dgm:prSet phldrT="[Text]"/>
      <dgm:spPr/>
      <dgm:t>
        <a:bodyPr/>
        <a:lstStyle/>
        <a:p>
          <a:r>
            <a:rPr lang="en-US" dirty="0"/>
            <a:t>Operations</a:t>
          </a:r>
        </a:p>
      </dgm:t>
    </dgm:pt>
    <dgm:pt modelId="{D62321D6-D75D-40F6-A58E-1C52AD5C0F7C}" type="parTrans" cxnId="{A5FA2D94-D298-4551-918D-A4CCE12B8BFB}">
      <dgm:prSet/>
      <dgm:spPr/>
      <dgm:t>
        <a:bodyPr/>
        <a:lstStyle/>
        <a:p>
          <a:endParaRPr lang="en-US"/>
        </a:p>
      </dgm:t>
    </dgm:pt>
    <dgm:pt modelId="{FFA3C2CA-106C-4482-AB76-A2F6E79E5875}" type="sibTrans" cxnId="{A5FA2D94-D298-4551-918D-A4CCE12B8BFB}">
      <dgm:prSet/>
      <dgm:spPr/>
      <dgm:t>
        <a:bodyPr/>
        <a:lstStyle/>
        <a:p>
          <a:endParaRPr lang="en-US"/>
        </a:p>
      </dgm:t>
    </dgm:pt>
    <dgm:pt modelId="{C52FD016-E145-456F-9B7F-020EFA218C19}">
      <dgm:prSet phldrT="[Text]"/>
      <dgm:spPr/>
      <dgm:t>
        <a:bodyPr/>
        <a:lstStyle/>
        <a:p>
          <a:r>
            <a:rPr lang="en-US" dirty="0"/>
            <a:t>Accounting </a:t>
          </a:r>
        </a:p>
      </dgm:t>
    </dgm:pt>
    <dgm:pt modelId="{AFB4A87D-C6BC-4435-9084-177FDA30F8F7}" type="parTrans" cxnId="{094C6FC4-DDFF-49BB-A044-71B3BBAF04CF}">
      <dgm:prSet/>
      <dgm:spPr/>
      <dgm:t>
        <a:bodyPr/>
        <a:lstStyle/>
        <a:p>
          <a:endParaRPr lang="en-US"/>
        </a:p>
      </dgm:t>
    </dgm:pt>
    <dgm:pt modelId="{E48D5203-678C-431A-9E45-FEE614AF7567}" type="sibTrans" cxnId="{094C6FC4-DDFF-49BB-A044-71B3BBAF04CF}">
      <dgm:prSet/>
      <dgm:spPr/>
      <dgm:t>
        <a:bodyPr/>
        <a:lstStyle/>
        <a:p>
          <a:endParaRPr lang="en-US"/>
        </a:p>
      </dgm:t>
    </dgm:pt>
    <dgm:pt modelId="{D03F4DDA-2A23-4464-939A-A87B8F15BAF4}">
      <dgm:prSet phldrT="[Text]"/>
      <dgm:spPr/>
      <dgm:t>
        <a:bodyPr/>
        <a:lstStyle/>
        <a:p>
          <a:r>
            <a:rPr lang="en-US" dirty="0"/>
            <a:t>Procurement</a:t>
          </a:r>
        </a:p>
      </dgm:t>
    </dgm:pt>
    <dgm:pt modelId="{E64792D0-3906-466A-9A4E-7F656A7471A2}" type="parTrans" cxnId="{8E682CAF-70CD-47E4-8978-1CBB6178C8EC}">
      <dgm:prSet/>
      <dgm:spPr/>
      <dgm:t>
        <a:bodyPr/>
        <a:lstStyle/>
        <a:p>
          <a:endParaRPr lang="en-US"/>
        </a:p>
      </dgm:t>
    </dgm:pt>
    <dgm:pt modelId="{3FF22292-9E99-41DF-BB69-DB769BFB062F}" type="sibTrans" cxnId="{8E682CAF-70CD-47E4-8978-1CBB6178C8EC}">
      <dgm:prSet/>
      <dgm:spPr/>
      <dgm:t>
        <a:bodyPr/>
        <a:lstStyle/>
        <a:p>
          <a:endParaRPr lang="en-US"/>
        </a:p>
      </dgm:t>
    </dgm:pt>
    <dgm:pt modelId="{DA948D18-19C1-4B53-B4EA-8460C820EE50}">
      <dgm:prSet/>
      <dgm:spPr/>
      <dgm:t>
        <a:bodyPr/>
        <a:lstStyle/>
        <a:p>
          <a:r>
            <a:rPr lang="en-US" dirty="0"/>
            <a:t>HR</a:t>
          </a:r>
        </a:p>
      </dgm:t>
    </dgm:pt>
    <dgm:pt modelId="{4FCD6436-E4C7-4D69-9A1D-21FFA9B5BF15}" type="parTrans" cxnId="{B94EE8F4-B438-42B2-A51C-3ABB067FC05F}">
      <dgm:prSet/>
      <dgm:spPr/>
      <dgm:t>
        <a:bodyPr/>
        <a:lstStyle/>
        <a:p>
          <a:endParaRPr lang="en-US"/>
        </a:p>
      </dgm:t>
    </dgm:pt>
    <dgm:pt modelId="{C9B94B93-762A-4379-8B69-E6356D85E4BB}" type="sibTrans" cxnId="{B94EE8F4-B438-42B2-A51C-3ABB067FC05F}">
      <dgm:prSet/>
      <dgm:spPr/>
      <dgm:t>
        <a:bodyPr/>
        <a:lstStyle/>
        <a:p>
          <a:endParaRPr lang="en-US"/>
        </a:p>
      </dgm:t>
    </dgm:pt>
    <dgm:pt modelId="{FDAA2C9E-3A08-45CF-942F-14F181C93CB1}">
      <dgm:prSet/>
      <dgm:spPr/>
      <dgm:t>
        <a:bodyPr/>
        <a:lstStyle/>
        <a:p>
          <a:r>
            <a:rPr lang="en-US" dirty="0"/>
            <a:t>MARTA Police</a:t>
          </a:r>
        </a:p>
      </dgm:t>
    </dgm:pt>
    <dgm:pt modelId="{41DA34B3-74F6-4B71-8A84-F392AC8876A8}" type="parTrans" cxnId="{10A7DC49-8946-4B66-A8BB-D10F3475CAEB}">
      <dgm:prSet/>
      <dgm:spPr/>
      <dgm:t>
        <a:bodyPr/>
        <a:lstStyle/>
        <a:p>
          <a:endParaRPr lang="en-US"/>
        </a:p>
      </dgm:t>
    </dgm:pt>
    <dgm:pt modelId="{A8E6DD56-4538-4421-9B12-C75FF25A36FB}" type="sibTrans" cxnId="{10A7DC49-8946-4B66-A8BB-D10F3475CAEB}">
      <dgm:prSet/>
      <dgm:spPr/>
      <dgm:t>
        <a:bodyPr/>
        <a:lstStyle/>
        <a:p>
          <a:endParaRPr lang="en-US"/>
        </a:p>
      </dgm:t>
    </dgm:pt>
    <dgm:pt modelId="{92246B7E-18AD-4144-AE33-9F2FEFB53CC0}">
      <dgm:prSet/>
      <dgm:spPr/>
      <dgm:t>
        <a:bodyPr/>
        <a:lstStyle/>
        <a:p>
          <a:r>
            <a:rPr lang="en-US" dirty="0"/>
            <a:t>Legal</a:t>
          </a:r>
        </a:p>
      </dgm:t>
    </dgm:pt>
    <dgm:pt modelId="{125AA32E-64D0-4218-9F34-D4F064C584B7}" type="parTrans" cxnId="{F9588A5E-28B4-4F2C-A67A-AE721F4BF713}">
      <dgm:prSet/>
      <dgm:spPr/>
      <dgm:t>
        <a:bodyPr/>
        <a:lstStyle/>
        <a:p>
          <a:endParaRPr lang="en-US"/>
        </a:p>
      </dgm:t>
    </dgm:pt>
    <dgm:pt modelId="{19319965-1AB8-4B78-9E0A-E789CC16653A}" type="sibTrans" cxnId="{F9588A5E-28B4-4F2C-A67A-AE721F4BF713}">
      <dgm:prSet/>
      <dgm:spPr/>
      <dgm:t>
        <a:bodyPr/>
        <a:lstStyle/>
        <a:p>
          <a:endParaRPr lang="en-US"/>
        </a:p>
      </dgm:t>
    </dgm:pt>
    <dgm:pt modelId="{B74CD782-D652-40FF-9F7E-B82221A910F8}">
      <dgm:prSet/>
      <dgm:spPr/>
      <dgm:t>
        <a:bodyPr/>
        <a:lstStyle/>
        <a:p>
          <a:r>
            <a:rPr lang="en-US" dirty="0"/>
            <a:t>Safety</a:t>
          </a:r>
        </a:p>
      </dgm:t>
    </dgm:pt>
    <dgm:pt modelId="{A6026274-7EF7-4F52-9EBC-3CEC61B2240A}" type="parTrans" cxnId="{092BA627-B0CB-4BE3-B523-16A11D7B724C}">
      <dgm:prSet/>
      <dgm:spPr/>
      <dgm:t>
        <a:bodyPr/>
        <a:lstStyle/>
        <a:p>
          <a:endParaRPr lang="en-US"/>
        </a:p>
      </dgm:t>
    </dgm:pt>
    <dgm:pt modelId="{1D3350F6-3252-4285-97A0-AC347ABBC9A1}" type="sibTrans" cxnId="{092BA627-B0CB-4BE3-B523-16A11D7B724C}">
      <dgm:prSet/>
      <dgm:spPr/>
      <dgm:t>
        <a:bodyPr/>
        <a:lstStyle/>
        <a:p>
          <a:endParaRPr lang="en-US"/>
        </a:p>
      </dgm:t>
    </dgm:pt>
    <dgm:pt modelId="{251C798D-B8F9-471A-A287-E2DC1D766837}">
      <dgm:prSet/>
      <dgm:spPr/>
      <dgm:t>
        <a:bodyPr/>
        <a:lstStyle/>
        <a:p>
          <a:r>
            <a:rPr lang="en-US" dirty="0"/>
            <a:t>Real Estate/TOD</a:t>
          </a:r>
        </a:p>
      </dgm:t>
    </dgm:pt>
    <dgm:pt modelId="{36915CC2-FD57-4395-881D-8F3B369F2481}" type="parTrans" cxnId="{EA9B7A43-2F4E-489F-983F-59CE3D9211F7}">
      <dgm:prSet/>
      <dgm:spPr/>
      <dgm:t>
        <a:bodyPr/>
        <a:lstStyle/>
        <a:p>
          <a:endParaRPr lang="en-US"/>
        </a:p>
      </dgm:t>
    </dgm:pt>
    <dgm:pt modelId="{C5D85757-3309-4592-AE1A-FF862ADCC012}" type="sibTrans" cxnId="{EA9B7A43-2F4E-489F-983F-59CE3D9211F7}">
      <dgm:prSet/>
      <dgm:spPr/>
      <dgm:t>
        <a:bodyPr/>
        <a:lstStyle/>
        <a:p>
          <a:endParaRPr lang="en-US"/>
        </a:p>
      </dgm:t>
    </dgm:pt>
    <dgm:pt modelId="{1CFE6352-44EE-407C-BDB9-B0A61FD81D93}" type="pres">
      <dgm:prSet presAssocID="{11A64160-BB99-4305-9FFF-E87AA9689DF4}" presName="composite" presStyleCnt="0">
        <dgm:presLayoutVars>
          <dgm:chMax val="1"/>
          <dgm:dir/>
          <dgm:resizeHandles val="exact"/>
        </dgm:presLayoutVars>
      </dgm:prSet>
      <dgm:spPr/>
    </dgm:pt>
    <dgm:pt modelId="{72552B9B-43EB-45A0-B776-97345C6A79D2}" type="pres">
      <dgm:prSet presAssocID="{11A64160-BB99-4305-9FFF-E87AA9689DF4}" presName="radial" presStyleCnt="0">
        <dgm:presLayoutVars>
          <dgm:animLvl val="ctr"/>
        </dgm:presLayoutVars>
      </dgm:prSet>
      <dgm:spPr/>
    </dgm:pt>
    <dgm:pt modelId="{7BBA07A8-5DB6-43AE-8CDF-56E690CA338D}" type="pres">
      <dgm:prSet presAssocID="{DB0C2414-BC54-4067-8A57-7BA15B97D0CA}" presName="centerShape" presStyleLbl="vennNode1" presStyleIdx="0" presStyleCnt="10"/>
      <dgm:spPr/>
    </dgm:pt>
    <dgm:pt modelId="{3DA7F3DB-0979-4CA9-A6AE-5FB4147320F5}" type="pres">
      <dgm:prSet presAssocID="{D074C152-CF5C-44C0-B012-C82A77D64CCC}" presName="node" presStyleLbl="vennNode1" presStyleIdx="1" presStyleCnt="10">
        <dgm:presLayoutVars>
          <dgm:bulletEnabled val="1"/>
        </dgm:presLayoutVars>
      </dgm:prSet>
      <dgm:spPr/>
    </dgm:pt>
    <dgm:pt modelId="{1B308559-85B6-4C48-8857-F6C4C122A4EE}" type="pres">
      <dgm:prSet presAssocID="{BDB0BBDB-03DA-4EEB-8B64-109777B19511}" presName="node" presStyleLbl="vennNode1" presStyleIdx="2" presStyleCnt="10">
        <dgm:presLayoutVars>
          <dgm:bulletEnabled val="1"/>
        </dgm:presLayoutVars>
      </dgm:prSet>
      <dgm:spPr/>
    </dgm:pt>
    <dgm:pt modelId="{27A94987-80CE-4E8D-B024-2E645F952675}" type="pres">
      <dgm:prSet presAssocID="{251C798D-B8F9-471A-A287-E2DC1D766837}" presName="node" presStyleLbl="vennNode1" presStyleIdx="3" presStyleCnt="10">
        <dgm:presLayoutVars>
          <dgm:bulletEnabled val="1"/>
        </dgm:presLayoutVars>
      </dgm:prSet>
      <dgm:spPr/>
    </dgm:pt>
    <dgm:pt modelId="{F0CA65B5-0923-4B7A-9E2E-B829B497D335}" type="pres">
      <dgm:prSet presAssocID="{C52FD016-E145-456F-9B7F-020EFA218C19}" presName="node" presStyleLbl="vennNode1" presStyleIdx="4" presStyleCnt="10">
        <dgm:presLayoutVars>
          <dgm:bulletEnabled val="1"/>
        </dgm:presLayoutVars>
      </dgm:prSet>
      <dgm:spPr/>
    </dgm:pt>
    <dgm:pt modelId="{6729F340-1CAC-4248-94A1-334BA212D9E9}" type="pres">
      <dgm:prSet presAssocID="{B74CD782-D652-40FF-9F7E-B82221A910F8}" presName="node" presStyleLbl="vennNode1" presStyleIdx="5" presStyleCnt="10">
        <dgm:presLayoutVars>
          <dgm:bulletEnabled val="1"/>
        </dgm:presLayoutVars>
      </dgm:prSet>
      <dgm:spPr/>
    </dgm:pt>
    <dgm:pt modelId="{92EC3763-3A32-492D-A9A2-94A72B6F7F58}" type="pres">
      <dgm:prSet presAssocID="{FDAA2C9E-3A08-45CF-942F-14F181C93CB1}" presName="node" presStyleLbl="vennNode1" presStyleIdx="6" presStyleCnt="10">
        <dgm:presLayoutVars>
          <dgm:bulletEnabled val="1"/>
        </dgm:presLayoutVars>
      </dgm:prSet>
      <dgm:spPr/>
    </dgm:pt>
    <dgm:pt modelId="{21570090-73B8-417C-AB0C-C140EC6B1C1A}" type="pres">
      <dgm:prSet presAssocID="{92246B7E-18AD-4144-AE33-9F2FEFB53CC0}" presName="node" presStyleLbl="vennNode1" presStyleIdx="7" presStyleCnt="10">
        <dgm:presLayoutVars>
          <dgm:bulletEnabled val="1"/>
        </dgm:presLayoutVars>
      </dgm:prSet>
      <dgm:spPr/>
    </dgm:pt>
    <dgm:pt modelId="{1E387FA8-0CF3-470E-B01B-9EDB481C9CDA}" type="pres">
      <dgm:prSet presAssocID="{DA948D18-19C1-4B53-B4EA-8460C820EE50}" presName="node" presStyleLbl="vennNode1" presStyleIdx="8" presStyleCnt="10">
        <dgm:presLayoutVars>
          <dgm:bulletEnabled val="1"/>
        </dgm:presLayoutVars>
      </dgm:prSet>
      <dgm:spPr/>
    </dgm:pt>
    <dgm:pt modelId="{A26E8ED1-1A3A-4829-8C9B-5442628377F7}" type="pres">
      <dgm:prSet presAssocID="{D03F4DDA-2A23-4464-939A-A87B8F15BAF4}" presName="node" presStyleLbl="vennNode1" presStyleIdx="9" presStyleCnt="10">
        <dgm:presLayoutVars>
          <dgm:bulletEnabled val="1"/>
        </dgm:presLayoutVars>
      </dgm:prSet>
      <dgm:spPr/>
    </dgm:pt>
  </dgm:ptLst>
  <dgm:cxnLst>
    <dgm:cxn modelId="{503FCF47-DCFD-4470-A5A7-6E80103DEA21}" type="presOf" srcId="{FDAA2C9E-3A08-45CF-942F-14F181C93CB1}" destId="{92EC3763-3A32-492D-A9A2-94A72B6F7F58}" srcOrd="0" destOrd="0" presId="urn:microsoft.com/office/officeart/2005/8/layout/radial3"/>
    <dgm:cxn modelId="{10A7DC49-8946-4B66-A8BB-D10F3475CAEB}" srcId="{DB0C2414-BC54-4067-8A57-7BA15B97D0CA}" destId="{FDAA2C9E-3A08-45CF-942F-14F181C93CB1}" srcOrd="5" destOrd="0" parTransId="{41DA34B3-74F6-4B71-8A84-F392AC8876A8}" sibTransId="{A8E6DD56-4538-4421-9B12-C75FF25A36FB}"/>
    <dgm:cxn modelId="{CEA19769-77D0-4D72-9CFC-B181EFE23278}" type="presOf" srcId="{D074C152-CF5C-44C0-B012-C82A77D64CCC}" destId="{3DA7F3DB-0979-4CA9-A6AE-5FB4147320F5}" srcOrd="0" destOrd="0" presId="urn:microsoft.com/office/officeart/2005/8/layout/radial3"/>
    <dgm:cxn modelId="{CC4B47E8-C68D-476F-A5A6-C2D8E951018A}" type="presOf" srcId="{BDB0BBDB-03DA-4EEB-8B64-109777B19511}" destId="{1B308559-85B6-4C48-8857-F6C4C122A4EE}" srcOrd="0" destOrd="0" presId="urn:microsoft.com/office/officeart/2005/8/layout/radial3"/>
    <dgm:cxn modelId="{477F19F4-44D8-447F-914D-FDC95BD3B225}" type="presOf" srcId="{C52FD016-E145-456F-9B7F-020EFA218C19}" destId="{F0CA65B5-0923-4B7A-9E2E-B829B497D335}" srcOrd="0" destOrd="0" presId="urn:microsoft.com/office/officeart/2005/8/layout/radial3"/>
    <dgm:cxn modelId="{5D463DCD-9921-4761-B118-8EF7407FAD71}" type="presOf" srcId="{B74CD782-D652-40FF-9F7E-B82221A910F8}" destId="{6729F340-1CAC-4248-94A1-334BA212D9E9}" srcOrd="0" destOrd="0" presId="urn:microsoft.com/office/officeart/2005/8/layout/radial3"/>
    <dgm:cxn modelId="{FDADEF0D-2312-4917-86E6-A7CF052FEC61}" type="presOf" srcId="{DB0C2414-BC54-4067-8A57-7BA15B97D0CA}" destId="{7BBA07A8-5DB6-43AE-8CDF-56E690CA338D}" srcOrd="0" destOrd="0" presId="urn:microsoft.com/office/officeart/2005/8/layout/radial3"/>
    <dgm:cxn modelId="{EE11E773-6394-4C70-AA77-8C41A954F71D}" type="presOf" srcId="{11A64160-BB99-4305-9FFF-E87AA9689DF4}" destId="{1CFE6352-44EE-407C-BDB9-B0A61FD81D93}" srcOrd="0" destOrd="0" presId="urn:microsoft.com/office/officeart/2005/8/layout/radial3"/>
    <dgm:cxn modelId="{8E682CAF-70CD-47E4-8978-1CBB6178C8EC}" srcId="{DB0C2414-BC54-4067-8A57-7BA15B97D0CA}" destId="{D03F4DDA-2A23-4464-939A-A87B8F15BAF4}" srcOrd="8" destOrd="0" parTransId="{E64792D0-3906-466A-9A4E-7F656A7471A2}" sibTransId="{3FF22292-9E99-41DF-BB69-DB769BFB062F}"/>
    <dgm:cxn modelId="{C1745C74-7878-4800-8C4D-2231D4859416}" type="presOf" srcId="{DA948D18-19C1-4B53-B4EA-8460C820EE50}" destId="{1E387FA8-0CF3-470E-B01B-9EDB481C9CDA}" srcOrd="0" destOrd="0" presId="urn:microsoft.com/office/officeart/2005/8/layout/radial3"/>
    <dgm:cxn modelId="{092BA627-B0CB-4BE3-B523-16A11D7B724C}" srcId="{DB0C2414-BC54-4067-8A57-7BA15B97D0CA}" destId="{B74CD782-D652-40FF-9F7E-B82221A910F8}" srcOrd="4" destOrd="0" parTransId="{A6026274-7EF7-4F52-9EBC-3CEC61B2240A}" sibTransId="{1D3350F6-3252-4285-97A0-AC347ABBC9A1}"/>
    <dgm:cxn modelId="{DD006E4E-E377-4A80-A8BF-184065FFFA55}" srcId="{11A64160-BB99-4305-9FFF-E87AA9689DF4}" destId="{DB0C2414-BC54-4067-8A57-7BA15B97D0CA}" srcOrd="0" destOrd="0" parTransId="{BD1C3109-2849-4409-B3B3-DF04C079D433}" sibTransId="{F55D42B9-A241-4ADA-BF05-1810404AD4B1}"/>
    <dgm:cxn modelId="{7606FE22-D44A-4EA3-8CA9-E1B2E7D46A9A}" type="presOf" srcId="{251C798D-B8F9-471A-A287-E2DC1D766837}" destId="{27A94987-80CE-4E8D-B024-2E645F952675}" srcOrd="0" destOrd="0" presId="urn:microsoft.com/office/officeart/2005/8/layout/radial3"/>
    <dgm:cxn modelId="{C5F55817-B835-4B6F-8E82-254033EAA5C0}" type="presOf" srcId="{92246B7E-18AD-4144-AE33-9F2FEFB53CC0}" destId="{21570090-73B8-417C-AB0C-C140EC6B1C1A}" srcOrd="0" destOrd="0" presId="urn:microsoft.com/office/officeart/2005/8/layout/radial3"/>
    <dgm:cxn modelId="{F9588A5E-28B4-4F2C-A67A-AE721F4BF713}" srcId="{DB0C2414-BC54-4067-8A57-7BA15B97D0CA}" destId="{92246B7E-18AD-4144-AE33-9F2FEFB53CC0}" srcOrd="6" destOrd="0" parTransId="{125AA32E-64D0-4218-9F34-D4F064C584B7}" sibTransId="{19319965-1AB8-4B78-9E0A-E789CC16653A}"/>
    <dgm:cxn modelId="{89A91464-853F-4766-A891-B801C286C3AA}" srcId="{DB0C2414-BC54-4067-8A57-7BA15B97D0CA}" destId="{D074C152-CF5C-44C0-B012-C82A77D64CCC}" srcOrd="0" destOrd="0" parTransId="{711E830A-ED5D-4657-803A-3E82360A717B}" sibTransId="{0B198515-CF9C-45A5-8FED-0FB8B1F7C7C2}"/>
    <dgm:cxn modelId="{B94EE8F4-B438-42B2-A51C-3ABB067FC05F}" srcId="{DB0C2414-BC54-4067-8A57-7BA15B97D0CA}" destId="{DA948D18-19C1-4B53-B4EA-8460C820EE50}" srcOrd="7" destOrd="0" parTransId="{4FCD6436-E4C7-4D69-9A1D-21FFA9B5BF15}" sibTransId="{C9B94B93-762A-4379-8B69-E6356D85E4BB}"/>
    <dgm:cxn modelId="{EA9B7A43-2F4E-489F-983F-59CE3D9211F7}" srcId="{DB0C2414-BC54-4067-8A57-7BA15B97D0CA}" destId="{251C798D-B8F9-471A-A287-E2DC1D766837}" srcOrd="2" destOrd="0" parTransId="{36915CC2-FD57-4395-881D-8F3B369F2481}" sibTransId="{C5D85757-3309-4592-AE1A-FF862ADCC012}"/>
    <dgm:cxn modelId="{094C6FC4-DDFF-49BB-A044-71B3BBAF04CF}" srcId="{DB0C2414-BC54-4067-8A57-7BA15B97D0CA}" destId="{C52FD016-E145-456F-9B7F-020EFA218C19}" srcOrd="3" destOrd="0" parTransId="{AFB4A87D-C6BC-4435-9084-177FDA30F8F7}" sibTransId="{E48D5203-678C-431A-9E45-FEE614AF7567}"/>
    <dgm:cxn modelId="{38001259-E8B3-4388-BCCF-C290229FD41F}" type="presOf" srcId="{D03F4DDA-2A23-4464-939A-A87B8F15BAF4}" destId="{A26E8ED1-1A3A-4829-8C9B-5442628377F7}" srcOrd="0" destOrd="0" presId="urn:microsoft.com/office/officeart/2005/8/layout/radial3"/>
    <dgm:cxn modelId="{A5FA2D94-D298-4551-918D-A4CCE12B8BFB}" srcId="{DB0C2414-BC54-4067-8A57-7BA15B97D0CA}" destId="{BDB0BBDB-03DA-4EEB-8B64-109777B19511}" srcOrd="1" destOrd="0" parTransId="{D62321D6-D75D-40F6-A58E-1C52AD5C0F7C}" sibTransId="{FFA3C2CA-106C-4482-AB76-A2F6E79E5875}"/>
    <dgm:cxn modelId="{717B6699-506C-4A0E-B736-B0673FB875AF}" type="presParOf" srcId="{1CFE6352-44EE-407C-BDB9-B0A61FD81D93}" destId="{72552B9B-43EB-45A0-B776-97345C6A79D2}" srcOrd="0" destOrd="0" presId="urn:microsoft.com/office/officeart/2005/8/layout/radial3"/>
    <dgm:cxn modelId="{3FB732AF-96BC-4442-8A2F-2439735338B8}" type="presParOf" srcId="{72552B9B-43EB-45A0-B776-97345C6A79D2}" destId="{7BBA07A8-5DB6-43AE-8CDF-56E690CA338D}" srcOrd="0" destOrd="0" presId="urn:microsoft.com/office/officeart/2005/8/layout/radial3"/>
    <dgm:cxn modelId="{FDCE8BF1-AAA6-40BA-AFD0-B826108A96C1}" type="presParOf" srcId="{72552B9B-43EB-45A0-B776-97345C6A79D2}" destId="{3DA7F3DB-0979-4CA9-A6AE-5FB4147320F5}" srcOrd="1" destOrd="0" presId="urn:microsoft.com/office/officeart/2005/8/layout/radial3"/>
    <dgm:cxn modelId="{4A6A0748-11C2-4F2E-89C9-39C3A5026C09}" type="presParOf" srcId="{72552B9B-43EB-45A0-B776-97345C6A79D2}" destId="{1B308559-85B6-4C48-8857-F6C4C122A4EE}" srcOrd="2" destOrd="0" presId="urn:microsoft.com/office/officeart/2005/8/layout/radial3"/>
    <dgm:cxn modelId="{E270E170-2203-4543-96DA-CC4CD46F42E1}" type="presParOf" srcId="{72552B9B-43EB-45A0-B776-97345C6A79D2}" destId="{27A94987-80CE-4E8D-B024-2E645F952675}" srcOrd="3" destOrd="0" presId="urn:microsoft.com/office/officeart/2005/8/layout/radial3"/>
    <dgm:cxn modelId="{DC3EC7E0-0FE5-424A-AB44-05C068386275}" type="presParOf" srcId="{72552B9B-43EB-45A0-B776-97345C6A79D2}" destId="{F0CA65B5-0923-4B7A-9E2E-B829B497D335}" srcOrd="4" destOrd="0" presId="urn:microsoft.com/office/officeart/2005/8/layout/radial3"/>
    <dgm:cxn modelId="{BACA86C0-FDEC-4B4E-8EA4-55EF3DD0197B}" type="presParOf" srcId="{72552B9B-43EB-45A0-B776-97345C6A79D2}" destId="{6729F340-1CAC-4248-94A1-334BA212D9E9}" srcOrd="5" destOrd="0" presId="urn:microsoft.com/office/officeart/2005/8/layout/radial3"/>
    <dgm:cxn modelId="{A4F69437-E140-4FFE-AFB0-9D9CF0387776}" type="presParOf" srcId="{72552B9B-43EB-45A0-B776-97345C6A79D2}" destId="{92EC3763-3A32-492D-A9A2-94A72B6F7F58}" srcOrd="6" destOrd="0" presId="urn:microsoft.com/office/officeart/2005/8/layout/radial3"/>
    <dgm:cxn modelId="{1C71B969-431E-4EE8-8A97-B59741104210}" type="presParOf" srcId="{72552B9B-43EB-45A0-B776-97345C6A79D2}" destId="{21570090-73B8-417C-AB0C-C140EC6B1C1A}" srcOrd="7" destOrd="0" presId="urn:microsoft.com/office/officeart/2005/8/layout/radial3"/>
    <dgm:cxn modelId="{2C5769E5-096E-4364-A9C9-DF2F2F2E04C3}" type="presParOf" srcId="{72552B9B-43EB-45A0-B776-97345C6A79D2}" destId="{1E387FA8-0CF3-470E-B01B-9EDB481C9CDA}" srcOrd="8" destOrd="0" presId="urn:microsoft.com/office/officeart/2005/8/layout/radial3"/>
    <dgm:cxn modelId="{8823A5DC-4991-4C90-B1DC-7DC9CFAF90F6}" type="presParOf" srcId="{72552B9B-43EB-45A0-B776-97345C6A79D2}" destId="{A26E8ED1-1A3A-4829-8C9B-5442628377F7}"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3BE755-76E9-4D81-BA81-FB48DDBA374C}" type="doc">
      <dgm:prSet loTypeId="urn:microsoft.com/office/officeart/2005/8/layout/hProcess9" loCatId="process" qsTypeId="urn:microsoft.com/office/officeart/2005/8/quickstyle/simple2" qsCatId="simple" csTypeId="urn:microsoft.com/office/officeart/2005/8/colors/colorful5" csCatId="colorful" phldr="1"/>
      <dgm:spPr/>
    </dgm:pt>
    <dgm:pt modelId="{844FEDE1-045E-40AF-B453-0E077800F380}">
      <dgm:prSet phldrT="[Text]"/>
      <dgm:spPr/>
      <dgm:t>
        <a:bodyPr/>
        <a:lstStyle/>
        <a:p>
          <a:r>
            <a:rPr lang="en-US" dirty="0"/>
            <a:t>Pre-award</a:t>
          </a:r>
        </a:p>
      </dgm:t>
    </dgm:pt>
    <dgm:pt modelId="{680C42F3-797C-4A92-91C0-974410F641B5}" type="parTrans" cxnId="{634091C5-C5A4-4E39-82A5-044AB761091A}">
      <dgm:prSet/>
      <dgm:spPr/>
      <dgm:t>
        <a:bodyPr/>
        <a:lstStyle/>
        <a:p>
          <a:endParaRPr lang="en-US"/>
        </a:p>
      </dgm:t>
    </dgm:pt>
    <dgm:pt modelId="{4398C281-1A3B-4ACA-86FE-AE3DD5AB0ADB}" type="sibTrans" cxnId="{634091C5-C5A4-4E39-82A5-044AB761091A}">
      <dgm:prSet/>
      <dgm:spPr/>
      <dgm:t>
        <a:bodyPr/>
        <a:lstStyle/>
        <a:p>
          <a:endParaRPr lang="en-US"/>
        </a:p>
      </dgm:t>
    </dgm:pt>
    <dgm:pt modelId="{608E2F0C-7D09-4873-82A5-2F445EC7AC76}">
      <dgm:prSet phldrT="[Text]"/>
      <dgm:spPr/>
      <dgm:t>
        <a:bodyPr/>
        <a:lstStyle/>
        <a:p>
          <a:r>
            <a:rPr lang="en-US" dirty="0"/>
            <a:t>Award</a:t>
          </a:r>
        </a:p>
      </dgm:t>
    </dgm:pt>
    <dgm:pt modelId="{3F213CDC-0F28-4947-99CF-FA26AEAF8949}" type="parTrans" cxnId="{6528A3CA-6ECE-4B1A-9785-CBA2B3B6B066}">
      <dgm:prSet/>
      <dgm:spPr/>
      <dgm:t>
        <a:bodyPr/>
        <a:lstStyle/>
        <a:p>
          <a:endParaRPr lang="en-US"/>
        </a:p>
      </dgm:t>
    </dgm:pt>
    <dgm:pt modelId="{866E0A4C-4709-4B20-8D86-AF1648CF9844}" type="sibTrans" cxnId="{6528A3CA-6ECE-4B1A-9785-CBA2B3B6B066}">
      <dgm:prSet/>
      <dgm:spPr/>
      <dgm:t>
        <a:bodyPr/>
        <a:lstStyle/>
        <a:p>
          <a:endParaRPr lang="en-US"/>
        </a:p>
      </dgm:t>
    </dgm:pt>
    <dgm:pt modelId="{367D0AC9-18E2-4732-A054-B645DCF3202C}">
      <dgm:prSet phldrT="[Text]"/>
      <dgm:spPr/>
      <dgm:t>
        <a:bodyPr/>
        <a:lstStyle/>
        <a:p>
          <a:r>
            <a:rPr lang="en-US" dirty="0"/>
            <a:t>Post-award</a:t>
          </a:r>
        </a:p>
      </dgm:t>
    </dgm:pt>
    <dgm:pt modelId="{2ECFF57D-D5F3-45FD-86A5-CE0AAF221090}" type="parTrans" cxnId="{49960F35-FD8F-49F0-9556-9C2D93158310}">
      <dgm:prSet/>
      <dgm:spPr/>
      <dgm:t>
        <a:bodyPr/>
        <a:lstStyle/>
        <a:p>
          <a:endParaRPr lang="en-US"/>
        </a:p>
      </dgm:t>
    </dgm:pt>
    <dgm:pt modelId="{3C3F39F1-B5E1-47B1-8676-D6458862C1C1}" type="sibTrans" cxnId="{49960F35-FD8F-49F0-9556-9C2D93158310}">
      <dgm:prSet/>
      <dgm:spPr/>
      <dgm:t>
        <a:bodyPr/>
        <a:lstStyle/>
        <a:p>
          <a:endParaRPr lang="en-US"/>
        </a:p>
      </dgm:t>
    </dgm:pt>
    <dgm:pt modelId="{B0187508-BF37-44C8-BAB7-DA05C27A856A}" type="pres">
      <dgm:prSet presAssocID="{6D3BE755-76E9-4D81-BA81-FB48DDBA374C}" presName="CompostProcess" presStyleCnt="0">
        <dgm:presLayoutVars>
          <dgm:dir/>
          <dgm:resizeHandles val="exact"/>
        </dgm:presLayoutVars>
      </dgm:prSet>
      <dgm:spPr/>
    </dgm:pt>
    <dgm:pt modelId="{395EE93C-82C4-48BF-ADC6-83D6DA6E8C5B}" type="pres">
      <dgm:prSet presAssocID="{6D3BE755-76E9-4D81-BA81-FB48DDBA374C}" presName="arrow" presStyleLbl="bgShp" presStyleIdx="0" presStyleCnt="1"/>
      <dgm:spPr/>
    </dgm:pt>
    <dgm:pt modelId="{DFE423B9-785B-4937-AF3E-C740D1274A04}" type="pres">
      <dgm:prSet presAssocID="{6D3BE755-76E9-4D81-BA81-FB48DDBA374C}" presName="linearProcess" presStyleCnt="0"/>
      <dgm:spPr/>
    </dgm:pt>
    <dgm:pt modelId="{B2DFDCCC-B27F-454A-9A7E-33C2E406DC9F}" type="pres">
      <dgm:prSet presAssocID="{844FEDE1-045E-40AF-B453-0E077800F380}" presName="textNode" presStyleLbl="node1" presStyleIdx="0" presStyleCnt="3">
        <dgm:presLayoutVars>
          <dgm:bulletEnabled val="1"/>
        </dgm:presLayoutVars>
      </dgm:prSet>
      <dgm:spPr/>
    </dgm:pt>
    <dgm:pt modelId="{DB64AECF-6B66-4678-8E75-4283689BD898}" type="pres">
      <dgm:prSet presAssocID="{4398C281-1A3B-4ACA-86FE-AE3DD5AB0ADB}" presName="sibTrans" presStyleCnt="0"/>
      <dgm:spPr/>
    </dgm:pt>
    <dgm:pt modelId="{9586CC30-4264-4682-A48A-E9F3B598CA31}" type="pres">
      <dgm:prSet presAssocID="{608E2F0C-7D09-4873-82A5-2F445EC7AC76}" presName="textNode" presStyleLbl="node1" presStyleIdx="1" presStyleCnt="3">
        <dgm:presLayoutVars>
          <dgm:bulletEnabled val="1"/>
        </dgm:presLayoutVars>
      </dgm:prSet>
      <dgm:spPr/>
    </dgm:pt>
    <dgm:pt modelId="{26A56916-A76F-4A6B-AE3C-7F637E104DB7}" type="pres">
      <dgm:prSet presAssocID="{866E0A4C-4709-4B20-8D86-AF1648CF9844}" presName="sibTrans" presStyleCnt="0"/>
      <dgm:spPr/>
    </dgm:pt>
    <dgm:pt modelId="{EE597A6E-693A-423D-A6DC-BFD0D30D9DDA}" type="pres">
      <dgm:prSet presAssocID="{367D0AC9-18E2-4732-A054-B645DCF3202C}" presName="textNode" presStyleLbl="node1" presStyleIdx="2" presStyleCnt="3">
        <dgm:presLayoutVars>
          <dgm:bulletEnabled val="1"/>
        </dgm:presLayoutVars>
      </dgm:prSet>
      <dgm:spPr/>
    </dgm:pt>
  </dgm:ptLst>
  <dgm:cxnLst>
    <dgm:cxn modelId="{9497D86E-ABEB-480A-8203-09776CC79840}" type="presOf" srcId="{608E2F0C-7D09-4873-82A5-2F445EC7AC76}" destId="{9586CC30-4264-4682-A48A-E9F3B598CA31}" srcOrd="0" destOrd="0" presId="urn:microsoft.com/office/officeart/2005/8/layout/hProcess9"/>
    <dgm:cxn modelId="{6528A3CA-6ECE-4B1A-9785-CBA2B3B6B066}" srcId="{6D3BE755-76E9-4D81-BA81-FB48DDBA374C}" destId="{608E2F0C-7D09-4873-82A5-2F445EC7AC76}" srcOrd="1" destOrd="0" parTransId="{3F213CDC-0F28-4947-99CF-FA26AEAF8949}" sibTransId="{866E0A4C-4709-4B20-8D86-AF1648CF9844}"/>
    <dgm:cxn modelId="{BD05F50A-0A7E-4A49-828B-A57C624177D1}" type="presOf" srcId="{367D0AC9-18E2-4732-A054-B645DCF3202C}" destId="{EE597A6E-693A-423D-A6DC-BFD0D30D9DDA}" srcOrd="0" destOrd="0" presId="urn:microsoft.com/office/officeart/2005/8/layout/hProcess9"/>
    <dgm:cxn modelId="{634091C5-C5A4-4E39-82A5-044AB761091A}" srcId="{6D3BE755-76E9-4D81-BA81-FB48DDBA374C}" destId="{844FEDE1-045E-40AF-B453-0E077800F380}" srcOrd="0" destOrd="0" parTransId="{680C42F3-797C-4A92-91C0-974410F641B5}" sibTransId="{4398C281-1A3B-4ACA-86FE-AE3DD5AB0ADB}"/>
    <dgm:cxn modelId="{983CA2F4-E6C7-427F-9B4D-6BE3830E9758}" type="presOf" srcId="{844FEDE1-045E-40AF-B453-0E077800F380}" destId="{B2DFDCCC-B27F-454A-9A7E-33C2E406DC9F}" srcOrd="0" destOrd="0" presId="urn:microsoft.com/office/officeart/2005/8/layout/hProcess9"/>
    <dgm:cxn modelId="{49960F35-FD8F-49F0-9556-9C2D93158310}" srcId="{6D3BE755-76E9-4D81-BA81-FB48DDBA374C}" destId="{367D0AC9-18E2-4732-A054-B645DCF3202C}" srcOrd="2" destOrd="0" parTransId="{2ECFF57D-D5F3-45FD-86A5-CE0AAF221090}" sibTransId="{3C3F39F1-B5E1-47B1-8676-D6458862C1C1}"/>
    <dgm:cxn modelId="{430C0C4F-DCAE-40DA-92C8-1D7E228EBFF4}" type="presOf" srcId="{6D3BE755-76E9-4D81-BA81-FB48DDBA374C}" destId="{B0187508-BF37-44C8-BAB7-DA05C27A856A}" srcOrd="0" destOrd="0" presId="urn:microsoft.com/office/officeart/2005/8/layout/hProcess9"/>
    <dgm:cxn modelId="{E65395C4-2482-414F-8734-9B13E10E4ECB}" type="presParOf" srcId="{B0187508-BF37-44C8-BAB7-DA05C27A856A}" destId="{395EE93C-82C4-48BF-ADC6-83D6DA6E8C5B}" srcOrd="0" destOrd="0" presId="urn:microsoft.com/office/officeart/2005/8/layout/hProcess9"/>
    <dgm:cxn modelId="{13D5DCC9-FAEA-4E31-BC9F-7038C1C6774C}" type="presParOf" srcId="{B0187508-BF37-44C8-BAB7-DA05C27A856A}" destId="{DFE423B9-785B-4937-AF3E-C740D1274A04}" srcOrd="1" destOrd="0" presId="urn:microsoft.com/office/officeart/2005/8/layout/hProcess9"/>
    <dgm:cxn modelId="{5D63CF00-5E0A-4E5B-8826-01FCF481E515}" type="presParOf" srcId="{DFE423B9-785B-4937-AF3E-C740D1274A04}" destId="{B2DFDCCC-B27F-454A-9A7E-33C2E406DC9F}" srcOrd="0" destOrd="0" presId="urn:microsoft.com/office/officeart/2005/8/layout/hProcess9"/>
    <dgm:cxn modelId="{C22CF37D-AD9C-4604-BF34-A02FE77BB73C}" type="presParOf" srcId="{DFE423B9-785B-4937-AF3E-C740D1274A04}" destId="{DB64AECF-6B66-4678-8E75-4283689BD898}" srcOrd="1" destOrd="0" presId="urn:microsoft.com/office/officeart/2005/8/layout/hProcess9"/>
    <dgm:cxn modelId="{CFED08E6-63E4-4F2B-AA66-87A0B201E5BF}" type="presParOf" srcId="{DFE423B9-785B-4937-AF3E-C740D1274A04}" destId="{9586CC30-4264-4682-A48A-E9F3B598CA31}" srcOrd="2" destOrd="0" presId="urn:microsoft.com/office/officeart/2005/8/layout/hProcess9"/>
    <dgm:cxn modelId="{177C6513-D499-487F-8AF1-A108F8936C18}" type="presParOf" srcId="{DFE423B9-785B-4937-AF3E-C740D1274A04}" destId="{26A56916-A76F-4A6B-AE3C-7F637E104DB7}" srcOrd="3" destOrd="0" presId="urn:microsoft.com/office/officeart/2005/8/layout/hProcess9"/>
    <dgm:cxn modelId="{CFC8ED88-82D2-4BC0-852E-FB4D1D238A80}" type="presParOf" srcId="{DFE423B9-785B-4937-AF3E-C740D1274A04}" destId="{EE597A6E-693A-423D-A6DC-BFD0D30D9DD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050E56-8C95-47D5-9613-EDB6F8C55B84}"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8D240C8-BAE0-42A5-9B41-6ADA632BEAA8}">
      <dgm:prSet phldrT="[Text]"/>
      <dgm:spPr/>
      <dgm:t>
        <a:bodyPr/>
        <a:lstStyle/>
        <a:p>
          <a:r>
            <a:rPr lang="en-US" dirty="0"/>
            <a:t>5337</a:t>
          </a:r>
        </a:p>
      </dgm:t>
    </dgm:pt>
    <dgm:pt modelId="{8096B114-7EC8-43BF-8EEA-35598C15ABF2}" type="parTrans" cxnId="{BB2F2653-1CEF-40AA-BAF2-59E49421473A}">
      <dgm:prSet/>
      <dgm:spPr/>
      <dgm:t>
        <a:bodyPr/>
        <a:lstStyle/>
        <a:p>
          <a:endParaRPr lang="en-US"/>
        </a:p>
      </dgm:t>
    </dgm:pt>
    <dgm:pt modelId="{97564B99-2EAE-4E80-8F05-8702A022BF9E}" type="sibTrans" cxnId="{BB2F2653-1CEF-40AA-BAF2-59E49421473A}">
      <dgm:prSet/>
      <dgm:spPr/>
      <dgm:t>
        <a:bodyPr/>
        <a:lstStyle/>
        <a:p>
          <a:endParaRPr lang="en-US"/>
        </a:p>
      </dgm:t>
    </dgm:pt>
    <dgm:pt modelId="{578438D8-7063-47BF-9483-76611D4314D7}">
      <dgm:prSet phldrT="[Text]"/>
      <dgm:spPr/>
      <dgm:t>
        <a:bodyPr/>
        <a:lstStyle/>
        <a:p>
          <a:r>
            <a:rPr lang="en-US" dirty="0"/>
            <a:t>5307</a:t>
          </a:r>
        </a:p>
      </dgm:t>
    </dgm:pt>
    <dgm:pt modelId="{B432BD72-754A-44D8-B9CB-F9EB3D57FC0C}" type="parTrans" cxnId="{84FAE46D-3BEA-4113-9102-FBA65969B914}">
      <dgm:prSet/>
      <dgm:spPr/>
      <dgm:t>
        <a:bodyPr/>
        <a:lstStyle/>
        <a:p>
          <a:endParaRPr lang="en-US"/>
        </a:p>
      </dgm:t>
    </dgm:pt>
    <dgm:pt modelId="{6075E1C4-54B5-4DB2-BB0B-2B0BD0A120C0}" type="sibTrans" cxnId="{84FAE46D-3BEA-4113-9102-FBA65969B914}">
      <dgm:prSet/>
      <dgm:spPr/>
      <dgm:t>
        <a:bodyPr/>
        <a:lstStyle/>
        <a:p>
          <a:endParaRPr lang="en-US"/>
        </a:p>
      </dgm:t>
    </dgm:pt>
    <dgm:pt modelId="{533D218D-0E8B-4C86-A764-5E8395B237DD}">
      <dgm:prSet phldrT="[Text]"/>
      <dgm:spPr/>
      <dgm:t>
        <a:bodyPr/>
        <a:lstStyle/>
        <a:p>
          <a:r>
            <a:rPr lang="en-US" dirty="0"/>
            <a:t>5339</a:t>
          </a:r>
        </a:p>
      </dgm:t>
    </dgm:pt>
    <dgm:pt modelId="{933F5172-D669-4EC4-9804-CCC4C301CAB5}" type="parTrans" cxnId="{C8A71722-29B7-4BC0-B1EE-33C46DCE668B}">
      <dgm:prSet/>
      <dgm:spPr/>
      <dgm:t>
        <a:bodyPr/>
        <a:lstStyle/>
        <a:p>
          <a:endParaRPr lang="en-US"/>
        </a:p>
      </dgm:t>
    </dgm:pt>
    <dgm:pt modelId="{FB5C9B05-03DE-4125-A624-898ADFB72E1E}" type="sibTrans" cxnId="{C8A71722-29B7-4BC0-B1EE-33C46DCE668B}">
      <dgm:prSet/>
      <dgm:spPr/>
      <dgm:t>
        <a:bodyPr/>
        <a:lstStyle/>
        <a:p>
          <a:endParaRPr lang="en-US"/>
        </a:p>
      </dgm:t>
    </dgm:pt>
    <dgm:pt modelId="{100FB687-902B-44B3-9116-8647E63370D9}">
      <dgm:prSet phldrT="[Text]"/>
      <dgm:spPr/>
      <dgm:t>
        <a:bodyPr/>
        <a:lstStyle/>
        <a:p>
          <a:r>
            <a:rPr lang="en-US" dirty="0"/>
            <a:t>Money, Money, Money</a:t>
          </a:r>
        </a:p>
      </dgm:t>
    </dgm:pt>
    <dgm:pt modelId="{61A6C8E7-07C9-4874-8142-99A511AD23BC}" type="parTrans" cxnId="{4C0A30F9-B706-4F44-A65F-7B0C704C3A55}">
      <dgm:prSet/>
      <dgm:spPr/>
      <dgm:t>
        <a:bodyPr/>
        <a:lstStyle/>
        <a:p>
          <a:endParaRPr lang="en-US"/>
        </a:p>
      </dgm:t>
    </dgm:pt>
    <dgm:pt modelId="{58FA39F7-FFD4-4565-95D4-8463AABC8564}" type="sibTrans" cxnId="{4C0A30F9-B706-4F44-A65F-7B0C704C3A55}">
      <dgm:prSet/>
      <dgm:spPr/>
      <dgm:t>
        <a:bodyPr/>
        <a:lstStyle/>
        <a:p>
          <a:endParaRPr lang="en-US"/>
        </a:p>
      </dgm:t>
    </dgm:pt>
    <dgm:pt modelId="{6BA53982-D52A-4402-B15E-435799B3ED9C}" type="pres">
      <dgm:prSet presAssocID="{05050E56-8C95-47D5-9613-EDB6F8C55B84}" presName="Name0" presStyleCnt="0">
        <dgm:presLayoutVars>
          <dgm:chMax val="4"/>
          <dgm:resizeHandles val="exact"/>
        </dgm:presLayoutVars>
      </dgm:prSet>
      <dgm:spPr/>
    </dgm:pt>
    <dgm:pt modelId="{5E322BD9-0390-4E0E-86B2-6F5F5DBB7AB0}" type="pres">
      <dgm:prSet presAssocID="{05050E56-8C95-47D5-9613-EDB6F8C55B84}" presName="ellipse" presStyleLbl="trBgShp" presStyleIdx="0" presStyleCnt="1"/>
      <dgm:spPr/>
    </dgm:pt>
    <dgm:pt modelId="{B59E4829-B7D8-4B18-971E-82E9A447ACA7}" type="pres">
      <dgm:prSet presAssocID="{05050E56-8C95-47D5-9613-EDB6F8C55B84}" presName="arrow1" presStyleLbl="fgShp" presStyleIdx="0" presStyleCnt="1"/>
      <dgm:spPr/>
    </dgm:pt>
    <dgm:pt modelId="{D1495E8D-F570-4F3E-9A06-8F54A25BD9FD}" type="pres">
      <dgm:prSet presAssocID="{05050E56-8C95-47D5-9613-EDB6F8C55B84}" presName="rectangle" presStyleLbl="revTx" presStyleIdx="0" presStyleCnt="1">
        <dgm:presLayoutVars>
          <dgm:bulletEnabled val="1"/>
        </dgm:presLayoutVars>
      </dgm:prSet>
      <dgm:spPr/>
    </dgm:pt>
    <dgm:pt modelId="{7FC78393-8B51-463E-9101-858D5FEE7732}" type="pres">
      <dgm:prSet presAssocID="{578438D8-7063-47BF-9483-76611D4314D7}" presName="item1" presStyleLbl="node1" presStyleIdx="0" presStyleCnt="3">
        <dgm:presLayoutVars>
          <dgm:bulletEnabled val="1"/>
        </dgm:presLayoutVars>
      </dgm:prSet>
      <dgm:spPr/>
    </dgm:pt>
    <dgm:pt modelId="{93652031-93EB-4891-8382-9B0BAF5A0AFA}" type="pres">
      <dgm:prSet presAssocID="{533D218D-0E8B-4C86-A764-5E8395B237DD}" presName="item2" presStyleLbl="node1" presStyleIdx="1" presStyleCnt="3">
        <dgm:presLayoutVars>
          <dgm:bulletEnabled val="1"/>
        </dgm:presLayoutVars>
      </dgm:prSet>
      <dgm:spPr/>
    </dgm:pt>
    <dgm:pt modelId="{80E79DF5-8699-46B0-93FB-7AF9F54E1222}" type="pres">
      <dgm:prSet presAssocID="{100FB687-902B-44B3-9116-8647E63370D9}" presName="item3" presStyleLbl="node1" presStyleIdx="2" presStyleCnt="3">
        <dgm:presLayoutVars>
          <dgm:bulletEnabled val="1"/>
        </dgm:presLayoutVars>
      </dgm:prSet>
      <dgm:spPr/>
    </dgm:pt>
    <dgm:pt modelId="{F475BAF4-D7CF-4A52-991C-41A0ECB63B16}" type="pres">
      <dgm:prSet presAssocID="{05050E56-8C95-47D5-9613-EDB6F8C55B84}" presName="funnel" presStyleLbl="trAlignAcc1" presStyleIdx="0" presStyleCnt="1"/>
      <dgm:spPr/>
    </dgm:pt>
  </dgm:ptLst>
  <dgm:cxnLst>
    <dgm:cxn modelId="{C8A71722-29B7-4BC0-B1EE-33C46DCE668B}" srcId="{05050E56-8C95-47D5-9613-EDB6F8C55B84}" destId="{533D218D-0E8B-4C86-A764-5E8395B237DD}" srcOrd="2" destOrd="0" parTransId="{933F5172-D669-4EC4-9804-CCC4C301CAB5}" sibTransId="{FB5C9B05-03DE-4125-A624-898ADFB72E1E}"/>
    <dgm:cxn modelId="{C95EECFB-C916-4E72-8AB2-FE24473FDBA4}" type="presOf" srcId="{05050E56-8C95-47D5-9613-EDB6F8C55B84}" destId="{6BA53982-D52A-4402-B15E-435799B3ED9C}" srcOrd="0" destOrd="0" presId="urn:microsoft.com/office/officeart/2005/8/layout/funnel1"/>
    <dgm:cxn modelId="{93D848FA-015A-4BFC-BA52-F59F83783A98}" type="presOf" srcId="{533D218D-0E8B-4C86-A764-5E8395B237DD}" destId="{7FC78393-8B51-463E-9101-858D5FEE7732}" srcOrd="0" destOrd="0" presId="urn:microsoft.com/office/officeart/2005/8/layout/funnel1"/>
    <dgm:cxn modelId="{9E892D80-082F-4413-8CAA-6553F80E8D39}" type="presOf" srcId="{100FB687-902B-44B3-9116-8647E63370D9}" destId="{D1495E8D-F570-4F3E-9A06-8F54A25BD9FD}" srcOrd="0" destOrd="0" presId="urn:microsoft.com/office/officeart/2005/8/layout/funnel1"/>
    <dgm:cxn modelId="{4C0A30F9-B706-4F44-A65F-7B0C704C3A55}" srcId="{05050E56-8C95-47D5-9613-EDB6F8C55B84}" destId="{100FB687-902B-44B3-9116-8647E63370D9}" srcOrd="3" destOrd="0" parTransId="{61A6C8E7-07C9-4874-8142-99A511AD23BC}" sibTransId="{58FA39F7-FFD4-4565-95D4-8463AABC8564}"/>
    <dgm:cxn modelId="{84FAE46D-3BEA-4113-9102-FBA65969B914}" srcId="{05050E56-8C95-47D5-9613-EDB6F8C55B84}" destId="{578438D8-7063-47BF-9483-76611D4314D7}" srcOrd="1" destOrd="0" parTransId="{B432BD72-754A-44D8-B9CB-F9EB3D57FC0C}" sibTransId="{6075E1C4-54B5-4DB2-BB0B-2B0BD0A120C0}"/>
    <dgm:cxn modelId="{44745717-609E-42B1-A8CE-45740C8DC3FA}" type="presOf" srcId="{578438D8-7063-47BF-9483-76611D4314D7}" destId="{93652031-93EB-4891-8382-9B0BAF5A0AFA}" srcOrd="0" destOrd="0" presId="urn:microsoft.com/office/officeart/2005/8/layout/funnel1"/>
    <dgm:cxn modelId="{BB2F2653-1CEF-40AA-BAF2-59E49421473A}" srcId="{05050E56-8C95-47D5-9613-EDB6F8C55B84}" destId="{78D240C8-BAE0-42A5-9B41-6ADA632BEAA8}" srcOrd="0" destOrd="0" parTransId="{8096B114-7EC8-43BF-8EEA-35598C15ABF2}" sibTransId="{97564B99-2EAE-4E80-8F05-8702A022BF9E}"/>
    <dgm:cxn modelId="{DF7ACF9C-1807-41A3-90ED-E06B1662141A}" type="presOf" srcId="{78D240C8-BAE0-42A5-9B41-6ADA632BEAA8}" destId="{80E79DF5-8699-46B0-93FB-7AF9F54E1222}" srcOrd="0" destOrd="0" presId="urn:microsoft.com/office/officeart/2005/8/layout/funnel1"/>
    <dgm:cxn modelId="{17321F0E-52BE-48EF-BBB7-9455339AD802}" type="presParOf" srcId="{6BA53982-D52A-4402-B15E-435799B3ED9C}" destId="{5E322BD9-0390-4E0E-86B2-6F5F5DBB7AB0}" srcOrd="0" destOrd="0" presId="urn:microsoft.com/office/officeart/2005/8/layout/funnel1"/>
    <dgm:cxn modelId="{3D2E33AD-0144-4AC5-911E-ACAF8DA6DFE9}" type="presParOf" srcId="{6BA53982-D52A-4402-B15E-435799B3ED9C}" destId="{B59E4829-B7D8-4B18-971E-82E9A447ACA7}" srcOrd="1" destOrd="0" presId="urn:microsoft.com/office/officeart/2005/8/layout/funnel1"/>
    <dgm:cxn modelId="{FB8C211B-9BD1-4C83-9C8A-A09CB33939A9}" type="presParOf" srcId="{6BA53982-D52A-4402-B15E-435799B3ED9C}" destId="{D1495E8D-F570-4F3E-9A06-8F54A25BD9FD}" srcOrd="2" destOrd="0" presId="urn:microsoft.com/office/officeart/2005/8/layout/funnel1"/>
    <dgm:cxn modelId="{386A9A1A-966D-4DC9-BF62-47656363BFCC}" type="presParOf" srcId="{6BA53982-D52A-4402-B15E-435799B3ED9C}" destId="{7FC78393-8B51-463E-9101-858D5FEE7732}" srcOrd="3" destOrd="0" presId="urn:microsoft.com/office/officeart/2005/8/layout/funnel1"/>
    <dgm:cxn modelId="{BF47ECA8-8116-43C3-AAF7-1E63D69438CF}" type="presParOf" srcId="{6BA53982-D52A-4402-B15E-435799B3ED9C}" destId="{93652031-93EB-4891-8382-9B0BAF5A0AFA}" srcOrd="4" destOrd="0" presId="urn:microsoft.com/office/officeart/2005/8/layout/funnel1"/>
    <dgm:cxn modelId="{556B3E03-1CE8-4010-885E-E0B0A28B8646}" type="presParOf" srcId="{6BA53982-D52A-4402-B15E-435799B3ED9C}" destId="{80E79DF5-8699-46B0-93FB-7AF9F54E1222}" srcOrd="5" destOrd="0" presId="urn:microsoft.com/office/officeart/2005/8/layout/funnel1"/>
    <dgm:cxn modelId="{F4627247-9A92-4F72-9B78-4E42984962F7}" type="presParOf" srcId="{6BA53982-D52A-4402-B15E-435799B3ED9C}" destId="{F475BAF4-D7CF-4A52-991C-41A0ECB63B1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F6AD6F-43B7-46FF-B849-22813598C520}" type="doc">
      <dgm:prSet loTypeId="urn:microsoft.com/office/officeart/2005/8/layout/chart3" loCatId="relationship" qsTypeId="urn:microsoft.com/office/officeart/2005/8/quickstyle/3d2" qsCatId="3D" csTypeId="urn:microsoft.com/office/officeart/2005/8/colors/colorful4" csCatId="colorful" phldr="1"/>
      <dgm:spPr/>
    </dgm:pt>
    <dgm:pt modelId="{DA6FBE60-6E9B-464F-B73F-1B6E6FA53073}">
      <dgm:prSet phldrT="[Text]"/>
      <dgm:spPr/>
      <dgm:t>
        <a:bodyPr/>
        <a:lstStyle/>
        <a:p>
          <a:r>
            <a:rPr lang="en-US" dirty="0"/>
            <a:t>Other MARTA Initiatives</a:t>
          </a:r>
        </a:p>
      </dgm:t>
    </dgm:pt>
    <dgm:pt modelId="{455DD3C9-EAEB-4C11-8D90-4EBE3823F8A4}" type="parTrans" cxnId="{E966826E-EEE4-46B4-B7EB-18D8C5FF1BB0}">
      <dgm:prSet/>
      <dgm:spPr/>
      <dgm:t>
        <a:bodyPr/>
        <a:lstStyle/>
        <a:p>
          <a:endParaRPr lang="en-US"/>
        </a:p>
      </dgm:t>
    </dgm:pt>
    <dgm:pt modelId="{987D2E23-8AAB-4759-9848-F86DBD1D1F0E}" type="sibTrans" cxnId="{E966826E-EEE4-46B4-B7EB-18D8C5FF1BB0}">
      <dgm:prSet/>
      <dgm:spPr/>
      <dgm:t>
        <a:bodyPr/>
        <a:lstStyle/>
        <a:p>
          <a:endParaRPr lang="en-US"/>
        </a:p>
      </dgm:t>
    </dgm:pt>
    <dgm:pt modelId="{F7D8C756-F830-439F-842E-5FE6B51F2032}">
      <dgm:prSet phldrT="[Text]"/>
      <dgm:spPr/>
      <dgm:t>
        <a:bodyPr/>
        <a:lstStyle/>
        <a:p>
          <a:r>
            <a:rPr lang="en-US" dirty="0"/>
            <a:t>Capital</a:t>
          </a:r>
        </a:p>
      </dgm:t>
    </dgm:pt>
    <dgm:pt modelId="{253B04B6-C997-4941-BD7C-B9CBED5B852F}" type="parTrans" cxnId="{6402CCD3-D71B-485E-AF03-722866CAE8B6}">
      <dgm:prSet/>
      <dgm:spPr/>
      <dgm:t>
        <a:bodyPr/>
        <a:lstStyle/>
        <a:p>
          <a:endParaRPr lang="en-US"/>
        </a:p>
      </dgm:t>
    </dgm:pt>
    <dgm:pt modelId="{2E9DF13A-EF37-4460-8E02-BFB5F83EEBE7}" type="sibTrans" cxnId="{6402CCD3-D71B-485E-AF03-722866CAE8B6}">
      <dgm:prSet/>
      <dgm:spPr/>
      <dgm:t>
        <a:bodyPr/>
        <a:lstStyle/>
        <a:p>
          <a:endParaRPr lang="en-US"/>
        </a:p>
      </dgm:t>
    </dgm:pt>
    <dgm:pt modelId="{A0F0F524-C144-4DF0-8150-3949CBF95E58}">
      <dgm:prSet phldrT="[Text]"/>
      <dgm:spPr/>
      <dgm:t>
        <a:bodyPr/>
        <a:lstStyle/>
        <a:p>
          <a:r>
            <a:rPr lang="en-US" dirty="0"/>
            <a:t>Operating</a:t>
          </a:r>
        </a:p>
      </dgm:t>
    </dgm:pt>
    <dgm:pt modelId="{9BEF7583-C57F-4094-91B3-AABF174DD558}" type="parTrans" cxnId="{13AA06E0-D63D-48A6-B41D-1C3D774F29EE}">
      <dgm:prSet/>
      <dgm:spPr/>
      <dgm:t>
        <a:bodyPr/>
        <a:lstStyle/>
        <a:p>
          <a:endParaRPr lang="en-US"/>
        </a:p>
      </dgm:t>
    </dgm:pt>
    <dgm:pt modelId="{4164B0A3-9C7D-4D77-923E-4A1C7764395A}" type="sibTrans" cxnId="{13AA06E0-D63D-48A6-B41D-1C3D774F29EE}">
      <dgm:prSet/>
      <dgm:spPr/>
      <dgm:t>
        <a:bodyPr/>
        <a:lstStyle/>
        <a:p>
          <a:endParaRPr lang="en-US"/>
        </a:p>
      </dgm:t>
    </dgm:pt>
    <dgm:pt modelId="{6D10704B-EEB6-4177-9F9D-DE97CFF0D1EE}" type="pres">
      <dgm:prSet presAssocID="{94F6AD6F-43B7-46FF-B849-22813598C520}" presName="compositeShape" presStyleCnt="0">
        <dgm:presLayoutVars>
          <dgm:chMax val="7"/>
          <dgm:dir/>
          <dgm:resizeHandles val="exact"/>
        </dgm:presLayoutVars>
      </dgm:prSet>
      <dgm:spPr/>
    </dgm:pt>
    <dgm:pt modelId="{B8E4CBA3-0983-45D0-9BB7-FB5381FA7914}" type="pres">
      <dgm:prSet presAssocID="{94F6AD6F-43B7-46FF-B849-22813598C520}" presName="wedge1" presStyleLbl="node1" presStyleIdx="0" presStyleCnt="3" custLinFactNeighborX="-1115" custLinFactNeighborY="478"/>
      <dgm:spPr/>
    </dgm:pt>
    <dgm:pt modelId="{59EB7FDC-DEC9-4775-BB8F-AF849243CA59}" type="pres">
      <dgm:prSet presAssocID="{94F6AD6F-43B7-46FF-B849-22813598C520}" presName="wedge1Tx" presStyleLbl="node1" presStyleIdx="0" presStyleCnt="3">
        <dgm:presLayoutVars>
          <dgm:chMax val="0"/>
          <dgm:chPref val="0"/>
          <dgm:bulletEnabled val="1"/>
        </dgm:presLayoutVars>
      </dgm:prSet>
      <dgm:spPr/>
    </dgm:pt>
    <dgm:pt modelId="{373F4A75-5301-40BD-A44F-8EF6D86BED78}" type="pres">
      <dgm:prSet presAssocID="{94F6AD6F-43B7-46FF-B849-22813598C520}" presName="wedge2" presStyleLbl="node1" presStyleIdx="1" presStyleCnt="3"/>
      <dgm:spPr/>
    </dgm:pt>
    <dgm:pt modelId="{00351993-27CE-4B81-830A-38E2DBB946FF}" type="pres">
      <dgm:prSet presAssocID="{94F6AD6F-43B7-46FF-B849-22813598C520}" presName="wedge2Tx" presStyleLbl="node1" presStyleIdx="1" presStyleCnt="3">
        <dgm:presLayoutVars>
          <dgm:chMax val="0"/>
          <dgm:chPref val="0"/>
          <dgm:bulletEnabled val="1"/>
        </dgm:presLayoutVars>
      </dgm:prSet>
      <dgm:spPr/>
    </dgm:pt>
    <dgm:pt modelId="{3B9174B7-AAEF-4535-B5D2-3F21679256D3}" type="pres">
      <dgm:prSet presAssocID="{94F6AD6F-43B7-46FF-B849-22813598C520}" presName="wedge3" presStyleLbl="node1" presStyleIdx="2" presStyleCnt="3"/>
      <dgm:spPr/>
    </dgm:pt>
    <dgm:pt modelId="{BEF9EA2A-2BB4-4738-A4BF-2F7EF519BFC2}" type="pres">
      <dgm:prSet presAssocID="{94F6AD6F-43B7-46FF-B849-22813598C520}" presName="wedge3Tx" presStyleLbl="node1" presStyleIdx="2" presStyleCnt="3">
        <dgm:presLayoutVars>
          <dgm:chMax val="0"/>
          <dgm:chPref val="0"/>
          <dgm:bulletEnabled val="1"/>
        </dgm:presLayoutVars>
      </dgm:prSet>
      <dgm:spPr/>
    </dgm:pt>
  </dgm:ptLst>
  <dgm:cxnLst>
    <dgm:cxn modelId="{E966826E-EEE4-46B4-B7EB-18D8C5FF1BB0}" srcId="{94F6AD6F-43B7-46FF-B849-22813598C520}" destId="{DA6FBE60-6E9B-464F-B73F-1B6E6FA53073}" srcOrd="0" destOrd="0" parTransId="{455DD3C9-EAEB-4C11-8D90-4EBE3823F8A4}" sibTransId="{987D2E23-8AAB-4759-9848-F86DBD1D1F0E}"/>
    <dgm:cxn modelId="{C7CC6958-4CEB-4265-8654-C5C72717BA6A}" type="presOf" srcId="{94F6AD6F-43B7-46FF-B849-22813598C520}" destId="{6D10704B-EEB6-4177-9F9D-DE97CFF0D1EE}" srcOrd="0" destOrd="0" presId="urn:microsoft.com/office/officeart/2005/8/layout/chart3"/>
    <dgm:cxn modelId="{961D4B30-D62D-4F0A-9F9E-8C89136C8EF9}" type="presOf" srcId="{A0F0F524-C144-4DF0-8150-3949CBF95E58}" destId="{BEF9EA2A-2BB4-4738-A4BF-2F7EF519BFC2}" srcOrd="1" destOrd="0" presId="urn:microsoft.com/office/officeart/2005/8/layout/chart3"/>
    <dgm:cxn modelId="{E4F7BA5A-2F38-4C8C-8E92-D4A2925E023E}" type="presOf" srcId="{DA6FBE60-6E9B-464F-B73F-1B6E6FA53073}" destId="{59EB7FDC-DEC9-4775-BB8F-AF849243CA59}" srcOrd="1" destOrd="0" presId="urn:microsoft.com/office/officeart/2005/8/layout/chart3"/>
    <dgm:cxn modelId="{4AAB5F5F-F292-4FC4-A047-6455C62A64D9}" type="presOf" srcId="{F7D8C756-F830-439F-842E-5FE6B51F2032}" destId="{00351993-27CE-4B81-830A-38E2DBB946FF}" srcOrd="1" destOrd="0" presId="urn:microsoft.com/office/officeart/2005/8/layout/chart3"/>
    <dgm:cxn modelId="{13AA06E0-D63D-48A6-B41D-1C3D774F29EE}" srcId="{94F6AD6F-43B7-46FF-B849-22813598C520}" destId="{A0F0F524-C144-4DF0-8150-3949CBF95E58}" srcOrd="2" destOrd="0" parTransId="{9BEF7583-C57F-4094-91B3-AABF174DD558}" sibTransId="{4164B0A3-9C7D-4D77-923E-4A1C7764395A}"/>
    <dgm:cxn modelId="{1BDD02A4-D2A7-408E-804D-0F5A8FD8CC82}" type="presOf" srcId="{A0F0F524-C144-4DF0-8150-3949CBF95E58}" destId="{3B9174B7-AAEF-4535-B5D2-3F21679256D3}" srcOrd="0" destOrd="0" presId="urn:microsoft.com/office/officeart/2005/8/layout/chart3"/>
    <dgm:cxn modelId="{217CBCB4-0FF6-44E0-8CB8-3B41A65C34B9}" type="presOf" srcId="{F7D8C756-F830-439F-842E-5FE6B51F2032}" destId="{373F4A75-5301-40BD-A44F-8EF6D86BED78}" srcOrd="0" destOrd="0" presId="urn:microsoft.com/office/officeart/2005/8/layout/chart3"/>
    <dgm:cxn modelId="{1AF422B1-2DDE-4C1D-B9A5-51B8541F42F3}" type="presOf" srcId="{DA6FBE60-6E9B-464F-B73F-1B6E6FA53073}" destId="{B8E4CBA3-0983-45D0-9BB7-FB5381FA7914}" srcOrd="0" destOrd="0" presId="urn:microsoft.com/office/officeart/2005/8/layout/chart3"/>
    <dgm:cxn modelId="{6402CCD3-D71B-485E-AF03-722866CAE8B6}" srcId="{94F6AD6F-43B7-46FF-B849-22813598C520}" destId="{F7D8C756-F830-439F-842E-5FE6B51F2032}" srcOrd="1" destOrd="0" parTransId="{253B04B6-C997-4941-BD7C-B9CBED5B852F}" sibTransId="{2E9DF13A-EF37-4460-8E02-BFB5F83EEBE7}"/>
    <dgm:cxn modelId="{B119E6F6-7EC9-4EEE-B055-3609C9E9DB1A}" type="presParOf" srcId="{6D10704B-EEB6-4177-9F9D-DE97CFF0D1EE}" destId="{B8E4CBA3-0983-45D0-9BB7-FB5381FA7914}" srcOrd="0" destOrd="0" presId="urn:microsoft.com/office/officeart/2005/8/layout/chart3"/>
    <dgm:cxn modelId="{37852611-272E-424C-89BB-388A2D18490C}" type="presParOf" srcId="{6D10704B-EEB6-4177-9F9D-DE97CFF0D1EE}" destId="{59EB7FDC-DEC9-4775-BB8F-AF849243CA59}" srcOrd="1" destOrd="0" presId="urn:microsoft.com/office/officeart/2005/8/layout/chart3"/>
    <dgm:cxn modelId="{747A8076-D895-435A-A57C-D0F6F0043FCF}" type="presParOf" srcId="{6D10704B-EEB6-4177-9F9D-DE97CFF0D1EE}" destId="{373F4A75-5301-40BD-A44F-8EF6D86BED78}" srcOrd="2" destOrd="0" presId="urn:microsoft.com/office/officeart/2005/8/layout/chart3"/>
    <dgm:cxn modelId="{EF60347E-4767-413F-8D33-771A097E0E54}" type="presParOf" srcId="{6D10704B-EEB6-4177-9F9D-DE97CFF0D1EE}" destId="{00351993-27CE-4B81-830A-38E2DBB946FF}" srcOrd="3" destOrd="0" presId="urn:microsoft.com/office/officeart/2005/8/layout/chart3"/>
    <dgm:cxn modelId="{32CBD588-384F-49B9-AB41-2114F4401C2F}" type="presParOf" srcId="{6D10704B-EEB6-4177-9F9D-DE97CFF0D1EE}" destId="{3B9174B7-AAEF-4535-B5D2-3F21679256D3}" srcOrd="4" destOrd="0" presId="urn:microsoft.com/office/officeart/2005/8/layout/chart3"/>
    <dgm:cxn modelId="{19E691D0-8F35-4FEB-983F-022C9AB3B481}" type="presParOf" srcId="{6D10704B-EEB6-4177-9F9D-DE97CFF0D1EE}" destId="{BEF9EA2A-2BB4-4738-A4BF-2F7EF519BFC2}"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A07A8-5DB6-43AE-8CDF-56E690CA338D}">
      <dsp:nvSpPr>
        <dsp:cNvPr id="0" name=""/>
        <dsp:cNvSpPr/>
      </dsp:nvSpPr>
      <dsp:spPr>
        <a:xfrm>
          <a:off x="2194087" y="1136187"/>
          <a:ext cx="2760156" cy="276015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US" sz="5300" kern="1200" dirty="0"/>
            <a:t>Grants</a:t>
          </a:r>
        </a:p>
      </dsp:txBody>
      <dsp:txXfrm>
        <a:off x="2598302" y="1540402"/>
        <a:ext cx="1951726" cy="1951726"/>
      </dsp:txXfrm>
    </dsp:sp>
    <dsp:sp modelId="{3DA7F3DB-0979-4CA9-A6AE-5FB4147320F5}">
      <dsp:nvSpPr>
        <dsp:cNvPr id="0" name=""/>
        <dsp:cNvSpPr/>
      </dsp:nvSpPr>
      <dsp:spPr>
        <a:xfrm>
          <a:off x="2884126" y="27291"/>
          <a:ext cx="1380078" cy="138007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Capital Programs</a:t>
          </a:r>
        </a:p>
      </dsp:txBody>
      <dsp:txXfrm>
        <a:off x="3086234" y="229399"/>
        <a:ext cx="975862" cy="975862"/>
      </dsp:txXfrm>
    </dsp:sp>
    <dsp:sp modelId="{1B308559-85B6-4C48-8857-F6C4C122A4EE}">
      <dsp:nvSpPr>
        <dsp:cNvPr id="0" name=""/>
        <dsp:cNvSpPr/>
      </dsp:nvSpPr>
      <dsp:spPr>
        <a:xfrm>
          <a:off x="4040459" y="448162"/>
          <a:ext cx="1380078" cy="138007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Operations</a:t>
          </a:r>
        </a:p>
      </dsp:txBody>
      <dsp:txXfrm>
        <a:off x="4242567" y="650270"/>
        <a:ext cx="975862" cy="975862"/>
      </dsp:txXfrm>
    </dsp:sp>
    <dsp:sp modelId="{27A94987-80CE-4E8D-B024-2E645F952675}">
      <dsp:nvSpPr>
        <dsp:cNvPr id="0" name=""/>
        <dsp:cNvSpPr/>
      </dsp:nvSpPr>
      <dsp:spPr>
        <a:xfrm>
          <a:off x="4655732" y="1513844"/>
          <a:ext cx="1380078" cy="138007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Real Estate/TOD</a:t>
          </a:r>
        </a:p>
      </dsp:txBody>
      <dsp:txXfrm>
        <a:off x="4857840" y="1715952"/>
        <a:ext cx="975862" cy="975862"/>
      </dsp:txXfrm>
    </dsp:sp>
    <dsp:sp modelId="{F0CA65B5-0923-4B7A-9E2E-B829B497D335}">
      <dsp:nvSpPr>
        <dsp:cNvPr id="0" name=""/>
        <dsp:cNvSpPr/>
      </dsp:nvSpPr>
      <dsp:spPr>
        <a:xfrm>
          <a:off x="4442050" y="2725694"/>
          <a:ext cx="1380078" cy="138007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Accounting </a:t>
          </a:r>
        </a:p>
      </dsp:txBody>
      <dsp:txXfrm>
        <a:off x="4644158" y="2927802"/>
        <a:ext cx="975862" cy="975862"/>
      </dsp:txXfrm>
    </dsp:sp>
    <dsp:sp modelId="{6729F340-1CAC-4248-94A1-334BA212D9E9}">
      <dsp:nvSpPr>
        <dsp:cNvPr id="0" name=""/>
        <dsp:cNvSpPr/>
      </dsp:nvSpPr>
      <dsp:spPr>
        <a:xfrm>
          <a:off x="3499398" y="3516672"/>
          <a:ext cx="1380078" cy="138007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Safety</a:t>
          </a:r>
        </a:p>
      </dsp:txBody>
      <dsp:txXfrm>
        <a:off x="3701506" y="3718780"/>
        <a:ext cx="975862" cy="975862"/>
      </dsp:txXfrm>
    </dsp:sp>
    <dsp:sp modelId="{92EC3763-3A32-492D-A9A2-94A72B6F7F58}">
      <dsp:nvSpPr>
        <dsp:cNvPr id="0" name=""/>
        <dsp:cNvSpPr/>
      </dsp:nvSpPr>
      <dsp:spPr>
        <a:xfrm>
          <a:off x="2268854" y="3516672"/>
          <a:ext cx="1380078" cy="138007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MARTA Police</a:t>
          </a:r>
        </a:p>
      </dsp:txBody>
      <dsp:txXfrm>
        <a:off x="2470962" y="3718780"/>
        <a:ext cx="975862" cy="975862"/>
      </dsp:txXfrm>
    </dsp:sp>
    <dsp:sp modelId="{21570090-73B8-417C-AB0C-C140EC6B1C1A}">
      <dsp:nvSpPr>
        <dsp:cNvPr id="0" name=""/>
        <dsp:cNvSpPr/>
      </dsp:nvSpPr>
      <dsp:spPr>
        <a:xfrm>
          <a:off x="1326203" y="2725694"/>
          <a:ext cx="1380078" cy="138007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Legal</a:t>
          </a:r>
        </a:p>
      </dsp:txBody>
      <dsp:txXfrm>
        <a:off x="1528311" y="2927802"/>
        <a:ext cx="975862" cy="975862"/>
      </dsp:txXfrm>
    </dsp:sp>
    <dsp:sp modelId="{1E387FA8-0CF3-470E-B01B-9EDB481C9CDA}">
      <dsp:nvSpPr>
        <dsp:cNvPr id="0" name=""/>
        <dsp:cNvSpPr/>
      </dsp:nvSpPr>
      <dsp:spPr>
        <a:xfrm>
          <a:off x="1112521" y="1513844"/>
          <a:ext cx="1380078" cy="138007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HR</a:t>
          </a:r>
        </a:p>
      </dsp:txBody>
      <dsp:txXfrm>
        <a:off x="1314629" y="1715952"/>
        <a:ext cx="975862" cy="975862"/>
      </dsp:txXfrm>
    </dsp:sp>
    <dsp:sp modelId="{A26E8ED1-1A3A-4829-8C9B-5442628377F7}">
      <dsp:nvSpPr>
        <dsp:cNvPr id="0" name=""/>
        <dsp:cNvSpPr/>
      </dsp:nvSpPr>
      <dsp:spPr>
        <a:xfrm>
          <a:off x="1727793" y="448162"/>
          <a:ext cx="1380078" cy="138007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Procurement</a:t>
          </a:r>
        </a:p>
      </dsp:txBody>
      <dsp:txXfrm>
        <a:off x="1929901" y="650270"/>
        <a:ext cx="975862" cy="97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EE93C-82C4-48BF-ADC6-83D6DA6E8C5B}">
      <dsp:nvSpPr>
        <dsp:cNvPr id="0" name=""/>
        <dsp:cNvSpPr/>
      </dsp:nvSpPr>
      <dsp:spPr>
        <a:xfrm>
          <a:off x="617219" y="0"/>
          <a:ext cx="6995160" cy="452596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FDCCC-B27F-454A-9A7E-33C2E406DC9F}">
      <dsp:nvSpPr>
        <dsp:cNvPr id="0" name=""/>
        <dsp:cNvSpPr/>
      </dsp:nvSpPr>
      <dsp:spPr>
        <a:xfrm>
          <a:off x="176004" y="1357788"/>
          <a:ext cx="2468880" cy="181038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Pre-award</a:t>
          </a:r>
        </a:p>
      </dsp:txBody>
      <dsp:txXfrm>
        <a:off x="264380" y="1446164"/>
        <a:ext cx="2292128" cy="1633633"/>
      </dsp:txXfrm>
    </dsp:sp>
    <dsp:sp modelId="{9586CC30-4264-4682-A48A-E9F3B598CA31}">
      <dsp:nvSpPr>
        <dsp:cNvPr id="0" name=""/>
        <dsp:cNvSpPr/>
      </dsp:nvSpPr>
      <dsp:spPr>
        <a:xfrm>
          <a:off x="2880359" y="1357788"/>
          <a:ext cx="2468880" cy="1810385"/>
        </a:xfrm>
        <a:prstGeom prst="roundRect">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Award</a:t>
          </a:r>
        </a:p>
      </dsp:txBody>
      <dsp:txXfrm>
        <a:off x="2968735" y="1446164"/>
        <a:ext cx="2292128" cy="1633633"/>
      </dsp:txXfrm>
    </dsp:sp>
    <dsp:sp modelId="{EE597A6E-693A-423D-A6DC-BFD0D30D9DDA}">
      <dsp:nvSpPr>
        <dsp:cNvPr id="0" name=""/>
        <dsp:cNvSpPr/>
      </dsp:nvSpPr>
      <dsp:spPr>
        <a:xfrm>
          <a:off x="5584715" y="1357788"/>
          <a:ext cx="2468880" cy="1810385"/>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Post-award</a:t>
          </a:r>
        </a:p>
      </dsp:txBody>
      <dsp:txXfrm>
        <a:off x="5673091" y="1446164"/>
        <a:ext cx="2292128" cy="1633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22BD9-0390-4E0E-86B2-6F5F5DBB7AB0}">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9E4829-B7D8-4B18-971E-82E9A447ACA7}">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495E8D-F570-4F3E-9A06-8F54A25BD9FD}">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Money, Money, Money</a:t>
          </a:r>
        </a:p>
      </dsp:txBody>
      <dsp:txXfrm>
        <a:off x="1524000" y="3276600"/>
        <a:ext cx="3048000" cy="762000"/>
      </dsp:txXfrm>
    </dsp:sp>
    <dsp:sp modelId="{7FC78393-8B51-463E-9101-858D5FEE7732}">
      <dsp:nvSpPr>
        <dsp:cNvPr id="0" name=""/>
        <dsp:cNvSpPr/>
      </dsp:nvSpPr>
      <dsp:spPr>
        <a:xfrm>
          <a:off x="2595880" y="1390904"/>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5339</a:t>
          </a:r>
        </a:p>
      </dsp:txBody>
      <dsp:txXfrm>
        <a:off x="2763268" y="1558292"/>
        <a:ext cx="808224" cy="808224"/>
      </dsp:txXfrm>
    </dsp:sp>
    <dsp:sp modelId="{93652031-93EB-4891-8382-9B0BAF5A0AFA}">
      <dsp:nvSpPr>
        <dsp:cNvPr id="0" name=""/>
        <dsp:cNvSpPr/>
      </dsp:nvSpPr>
      <dsp:spPr>
        <a:xfrm>
          <a:off x="1778000" y="533399"/>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5307</a:t>
          </a:r>
        </a:p>
      </dsp:txBody>
      <dsp:txXfrm>
        <a:off x="1945388" y="700787"/>
        <a:ext cx="808224" cy="808224"/>
      </dsp:txXfrm>
    </dsp:sp>
    <dsp:sp modelId="{80E79DF5-8699-46B0-93FB-7AF9F54E1222}">
      <dsp:nvSpPr>
        <dsp:cNvPr id="0" name=""/>
        <dsp:cNvSpPr/>
      </dsp:nvSpPr>
      <dsp:spPr>
        <a:xfrm>
          <a:off x="2946400" y="257047"/>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5337</a:t>
          </a:r>
        </a:p>
      </dsp:txBody>
      <dsp:txXfrm>
        <a:off x="3113788" y="424435"/>
        <a:ext cx="808224" cy="808224"/>
      </dsp:txXfrm>
    </dsp:sp>
    <dsp:sp modelId="{F475BAF4-D7CF-4A52-991C-41A0ECB63B16}">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4CBA3-0983-45D0-9BB7-FB5381FA7914}">
      <dsp:nvSpPr>
        <dsp:cNvPr id="0" name=""/>
        <dsp:cNvSpPr/>
      </dsp:nvSpPr>
      <dsp:spPr>
        <a:xfrm>
          <a:off x="2269492" y="323675"/>
          <a:ext cx="3801808" cy="3801808"/>
        </a:xfrm>
        <a:prstGeom prst="pie">
          <a:avLst>
            <a:gd name="adj1" fmla="val 16200000"/>
            <a:gd name="adj2" fmla="val 18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Other MARTA Initiatives</a:t>
          </a:r>
        </a:p>
      </dsp:txBody>
      <dsp:txXfrm>
        <a:off x="4336499" y="1025199"/>
        <a:ext cx="1289899" cy="1267269"/>
      </dsp:txXfrm>
    </dsp:sp>
    <dsp:sp modelId="{373F4A75-5301-40BD-A44F-8EF6D86BED78}">
      <dsp:nvSpPr>
        <dsp:cNvPr id="0" name=""/>
        <dsp:cNvSpPr/>
      </dsp:nvSpPr>
      <dsp:spPr>
        <a:xfrm>
          <a:off x="2115908" y="418651"/>
          <a:ext cx="3801808" cy="3801808"/>
        </a:xfrm>
        <a:prstGeom prst="pie">
          <a:avLst>
            <a:gd name="adj1" fmla="val 1800000"/>
            <a:gd name="adj2" fmla="val 9000000"/>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Capital</a:t>
          </a:r>
        </a:p>
      </dsp:txBody>
      <dsp:txXfrm>
        <a:off x="3156879" y="2817411"/>
        <a:ext cx="1719865" cy="1176750"/>
      </dsp:txXfrm>
    </dsp:sp>
    <dsp:sp modelId="{3B9174B7-AAEF-4535-B5D2-3F21679256D3}">
      <dsp:nvSpPr>
        <dsp:cNvPr id="0" name=""/>
        <dsp:cNvSpPr/>
      </dsp:nvSpPr>
      <dsp:spPr>
        <a:xfrm>
          <a:off x="2115908" y="418651"/>
          <a:ext cx="3801808" cy="3801808"/>
        </a:xfrm>
        <a:prstGeom prst="pie">
          <a:avLst>
            <a:gd name="adj1" fmla="val 9000000"/>
            <a:gd name="adj2" fmla="val 1620000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Operating</a:t>
          </a:r>
        </a:p>
      </dsp:txBody>
      <dsp:txXfrm>
        <a:off x="2523245" y="1165435"/>
        <a:ext cx="1289899" cy="126726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0.06931</cdr:x>
      <cdr:y>0.02778</cdr:y>
    </cdr:from>
    <cdr:to>
      <cdr:x>0.87129</cdr:x>
      <cdr:y>0.91667</cdr:y>
    </cdr:to>
    <cdr:sp macro="" textlink="">
      <cdr:nvSpPr>
        <cdr:cNvPr id="7" name="TextBox 6"/>
        <cdr:cNvSpPr txBox="1"/>
      </cdr:nvSpPr>
      <cdr:spPr>
        <a:xfrm xmlns:a="http://schemas.openxmlformats.org/drawingml/2006/main">
          <a:off x="533424" y="81234"/>
          <a:ext cx="6172198" cy="25992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4000" dirty="0"/>
        </a:p>
      </cdr:txBody>
    </cdr:sp>
  </cdr:relSizeAnchor>
</c:userShapes>
</file>

<file path=ppt/drawings/drawing2.xml><?xml version="1.0" encoding="utf-8"?>
<c:userShapes xmlns:c="http://schemas.openxmlformats.org/drawingml/2006/chart">
  <cdr:relSizeAnchor xmlns:cdr="http://schemas.openxmlformats.org/drawingml/2006/chartDrawing">
    <cdr:from>
      <cdr:x>0.2929</cdr:x>
      <cdr:y>0.52245</cdr:y>
    </cdr:from>
    <cdr:to>
      <cdr:x>0.48459</cdr:x>
      <cdr:y>0.65202</cdr:y>
    </cdr:to>
    <cdr:sp macro="" textlink="">
      <cdr:nvSpPr>
        <cdr:cNvPr id="2" name="TextBox 1"/>
        <cdr:cNvSpPr txBox="1"/>
      </cdr:nvSpPr>
      <cdr:spPr>
        <a:xfrm xmlns:a="http://schemas.openxmlformats.org/drawingml/2006/main">
          <a:off x="2293178" y="2685119"/>
          <a:ext cx="1500809" cy="6659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solidFill>
                <a:schemeClr val="tx1"/>
              </a:solidFill>
              <a:latin typeface="+mn-lt"/>
              <a:cs typeface="Arial" panose="020B0604020202020204" pitchFamily="34" charset="0"/>
            </a:rPr>
            <a:t>Federal </a:t>
          </a:r>
          <a:r>
            <a:rPr lang="en-US" sz="1200" b="1" kern="1200" dirty="0">
              <a:solidFill>
                <a:schemeClr val="tx1"/>
              </a:solidFill>
              <a:latin typeface="+mn-lt"/>
              <a:ea typeface="Calibri"/>
              <a:cs typeface="Arial" pitchFamily="34" charset="0"/>
            </a:rPr>
            <a:t>Operating</a:t>
          </a:r>
          <a:r>
            <a:rPr lang="en-US" sz="1200" b="1" dirty="0">
              <a:solidFill>
                <a:schemeClr val="tx1"/>
              </a:solidFill>
              <a:latin typeface="+mn-lt"/>
              <a:cs typeface="Arial" panose="020B0604020202020204" pitchFamily="34" charset="0"/>
            </a:rPr>
            <a:t> Assistance</a:t>
          </a:r>
        </a:p>
      </cdr:txBody>
    </cdr:sp>
  </cdr:relSizeAnchor>
</c:userShapes>
</file>

<file path=ppt/drawings/drawing3.xml><?xml version="1.0" encoding="utf-8"?>
<c:userShapes xmlns:c="http://schemas.openxmlformats.org/drawingml/2006/chart">
  <cdr:relSizeAnchor xmlns:cdr="http://schemas.openxmlformats.org/drawingml/2006/chartDrawing">
    <cdr:from>
      <cdr:x>0.29488</cdr:x>
      <cdr:y>0.24274</cdr:y>
    </cdr:from>
    <cdr:to>
      <cdr:x>0.69517</cdr:x>
      <cdr:y>0.31526</cdr:y>
    </cdr:to>
    <cdr:sp macro="" textlink="">
      <cdr:nvSpPr>
        <cdr:cNvPr id="2" name="TextBox 2"/>
        <cdr:cNvSpPr txBox="1"/>
      </cdr:nvSpPr>
      <cdr:spPr>
        <a:xfrm xmlns:a="http://schemas.openxmlformats.org/drawingml/2006/main">
          <a:off x="2072134" y="1236287"/>
          <a:ext cx="281277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a:latin typeface="Tahoma" panose="020B0604030504040204" pitchFamily="34" charset="0"/>
              <a:ea typeface="Tahoma" panose="020B0604030504040204" pitchFamily="34" charset="0"/>
              <a:cs typeface="Tahoma" panose="020B0604030504040204" pitchFamily="34" charset="0"/>
            </a:rPr>
            <a:t>FY17 Sources – 403.1M</a:t>
          </a:r>
        </a:p>
      </cdr:txBody>
    </cdr:sp>
  </cdr:relSizeAnchor>
</c:userShapes>
</file>

<file path=ppt/drawings/drawing4.xml><?xml version="1.0" encoding="utf-8"?>
<c:userShapes xmlns:c="http://schemas.openxmlformats.org/drawingml/2006/chart">
  <cdr:relSizeAnchor xmlns:cdr="http://schemas.openxmlformats.org/drawingml/2006/chartDrawing">
    <cdr:from>
      <cdr:x>0.13749</cdr:x>
      <cdr:y>0.42719</cdr:y>
    </cdr:from>
    <cdr:to>
      <cdr:x>0.45982</cdr:x>
      <cdr:y>0.604</cdr:y>
    </cdr:to>
    <cdr:sp macro="" textlink="">
      <cdr:nvSpPr>
        <cdr:cNvPr id="2" name="TextBox 1"/>
        <cdr:cNvSpPr txBox="1"/>
      </cdr:nvSpPr>
      <cdr:spPr>
        <a:xfrm xmlns:a="http://schemas.openxmlformats.org/drawingml/2006/main">
          <a:off x="1168659" y="2209301"/>
          <a:ext cx="2739818" cy="9144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chemeClr val="tx1"/>
              </a:solidFill>
            </a:rPr>
            <a:t>Train Control System Upgrades</a:t>
          </a:r>
        </a:p>
        <a:p xmlns:a="http://schemas.openxmlformats.org/drawingml/2006/main">
          <a:r>
            <a:rPr lang="en-US" sz="1600" b="1" dirty="0">
              <a:solidFill>
                <a:schemeClr val="tx1"/>
              </a:solidFill>
            </a:rPr>
            <a:t>Track Renovation Phase IV</a:t>
          </a:r>
        </a:p>
        <a:p xmlns:a="http://schemas.openxmlformats.org/drawingml/2006/main">
          <a:r>
            <a:rPr lang="en-US" sz="1600" b="1" dirty="0">
              <a:solidFill>
                <a:schemeClr val="tx1"/>
              </a:solidFill>
            </a:rPr>
            <a:t>Preventative Maintenance </a:t>
          </a:r>
        </a:p>
      </cdr:txBody>
    </cdr:sp>
  </cdr:relSizeAnchor>
  <cdr:relSizeAnchor xmlns:cdr="http://schemas.openxmlformats.org/drawingml/2006/chartDrawing">
    <cdr:from>
      <cdr:x>0.50955</cdr:x>
      <cdr:y>0.35666</cdr:y>
    </cdr:from>
    <cdr:to>
      <cdr:x>1</cdr:x>
      <cdr:y>0.56548</cdr:y>
    </cdr:to>
    <cdr:sp macro="" textlink="">
      <cdr:nvSpPr>
        <cdr:cNvPr id="3" name="TextBox 2"/>
        <cdr:cNvSpPr txBox="1"/>
      </cdr:nvSpPr>
      <cdr:spPr>
        <a:xfrm xmlns:a="http://schemas.openxmlformats.org/drawingml/2006/main">
          <a:off x="4331156" y="1844541"/>
          <a:ext cx="4168808" cy="10799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chemeClr val="tx1"/>
              </a:solidFill>
            </a:rPr>
            <a:t>Preventative Maintenance</a:t>
          </a:r>
        </a:p>
        <a:p xmlns:a="http://schemas.openxmlformats.org/drawingml/2006/main">
          <a:r>
            <a:rPr lang="en-US" sz="1600" b="1" dirty="0">
              <a:solidFill>
                <a:schemeClr val="tx1"/>
              </a:solidFill>
            </a:rPr>
            <a:t>Transit Security Projects</a:t>
          </a:r>
        </a:p>
        <a:p xmlns:a="http://schemas.openxmlformats.org/drawingml/2006/main">
          <a:r>
            <a:rPr lang="en-US" sz="1600" b="1" dirty="0">
              <a:solidFill>
                <a:schemeClr val="tx1"/>
              </a:solidFill>
            </a:rPr>
            <a:t>Associated Transit Improvements/</a:t>
          </a:r>
        </a:p>
        <a:p xmlns:a="http://schemas.openxmlformats.org/drawingml/2006/main">
          <a:r>
            <a:rPr lang="en-US" sz="1600" b="1" dirty="0">
              <a:solidFill>
                <a:schemeClr val="tx1"/>
              </a:solidFill>
            </a:rPr>
            <a:t>Enhancements</a:t>
          </a:r>
        </a:p>
      </cdr:txBody>
    </cdr:sp>
  </cdr:relSizeAnchor>
  <cdr:relSizeAnchor xmlns:cdr="http://schemas.openxmlformats.org/drawingml/2006/chartDrawing">
    <cdr:from>
      <cdr:x>0.24538</cdr:x>
      <cdr:y>0.2719</cdr:y>
    </cdr:from>
    <cdr:to>
      <cdr:x>0.71487</cdr:x>
      <cdr:y>0.44871</cdr:y>
    </cdr:to>
    <cdr:sp macro="" textlink="">
      <cdr:nvSpPr>
        <cdr:cNvPr id="4" name="TextBox 3"/>
        <cdr:cNvSpPr txBox="1"/>
      </cdr:nvSpPr>
      <cdr:spPr>
        <a:xfrm xmlns:a="http://schemas.openxmlformats.org/drawingml/2006/main">
          <a:off x="2085706" y="1406183"/>
          <a:ext cx="3990686" cy="9144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chemeClr val="tx1"/>
              </a:solidFill>
            </a:rPr>
            <a:t>Acquisition of Clean Fuel Replacements Buses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804E4A-B668-0F4E-AA5C-3E12C79BEDCF}" type="datetimeFigureOut">
              <a:rPr lang="en-US" smtClean="0"/>
              <a:t>5/17/2017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FEB260-044E-3842-9DC8-60BC243B3A25}" type="slidenum">
              <a:rPr lang="en-US" smtClean="0"/>
              <a:t>‹#›</a:t>
            </a:fld>
            <a:endParaRPr lang="en-US"/>
          </a:p>
        </p:txBody>
      </p:sp>
    </p:spTree>
    <p:extLst>
      <p:ext uri="{BB962C8B-B14F-4D97-AF65-F5344CB8AC3E}">
        <p14:creationId xmlns:p14="http://schemas.microsoft.com/office/powerpoint/2010/main" val="581267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B30937-BF75-E44D-A710-D28EA17FC14C}" type="datetimeFigureOut">
              <a:rPr lang="en-US" smtClean="0"/>
              <a:t>5/17/2017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F4F778-4FCF-0A4A-BFBB-CD5318572935}" type="slidenum">
              <a:rPr lang="en-US" smtClean="0"/>
              <a:t>‹#›</a:t>
            </a:fld>
            <a:endParaRPr lang="en-US"/>
          </a:p>
        </p:txBody>
      </p:sp>
    </p:spTree>
    <p:extLst>
      <p:ext uri="{BB962C8B-B14F-4D97-AF65-F5344CB8AC3E}">
        <p14:creationId xmlns:p14="http://schemas.microsoft.com/office/powerpoint/2010/main" val="16180469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21212" cy="3465513"/>
          </a:xfrm>
        </p:spPr>
      </p:sp>
      <p:sp>
        <p:nvSpPr>
          <p:cNvPr id="3" name="Notes Placeholder 2"/>
          <p:cNvSpPr>
            <a:spLocks noGrp="1"/>
          </p:cNvSpPr>
          <p:nvPr>
            <p:ph type="body" idx="1"/>
          </p:nvPr>
        </p:nvSpPr>
        <p:spPr/>
        <p:txBody>
          <a:bodyPr/>
          <a:lstStyle/>
          <a:p>
            <a:r>
              <a:rPr lang="en-US" dirty="0"/>
              <a:t>Provides strong oversight and partnership.</a:t>
            </a:r>
            <a:r>
              <a:rPr lang="en-US" baseline="0" dirty="0"/>
              <a:t>  Strong visionary leadership.</a:t>
            </a:r>
            <a:endParaRPr lang="en-US" dirty="0"/>
          </a:p>
        </p:txBody>
      </p:sp>
      <p:sp>
        <p:nvSpPr>
          <p:cNvPr id="4" name="Slide Number Placeholder 3"/>
          <p:cNvSpPr>
            <a:spLocks noGrp="1"/>
          </p:cNvSpPr>
          <p:nvPr>
            <p:ph type="sldNum" sz="quarter" idx="10"/>
          </p:nvPr>
        </p:nvSpPr>
        <p:spPr/>
        <p:txBody>
          <a:bodyPr/>
          <a:lstStyle/>
          <a:p>
            <a:pPr>
              <a:defRPr/>
            </a:pPr>
            <a:fld id="{B744C163-B479-4925-8342-190C1A4A4F48}" type="slidenum">
              <a:rPr lang="en-US" smtClean="0"/>
              <a:pPr>
                <a:defRPr/>
              </a:pPr>
              <a:t>1</a:t>
            </a:fld>
            <a:endParaRPr lang="en-US" dirty="0"/>
          </a:p>
        </p:txBody>
      </p:sp>
    </p:spTree>
    <p:extLst>
      <p:ext uri="{BB962C8B-B14F-4D97-AF65-F5344CB8AC3E}">
        <p14:creationId xmlns:p14="http://schemas.microsoft.com/office/powerpoint/2010/main" val="167914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21212" cy="3465513"/>
          </a:xfrm>
        </p:spPr>
      </p:sp>
      <p:sp>
        <p:nvSpPr>
          <p:cNvPr id="3" name="Notes Placeholder 2"/>
          <p:cNvSpPr>
            <a:spLocks noGrp="1"/>
          </p:cNvSpPr>
          <p:nvPr>
            <p:ph type="body" idx="1"/>
          </p:nvPr>
        </p:nvSpPr>
        <p:spPr/>
        <p:txBody>
          <a:bodyPr/>
          <a:lstStyle/>
          <a:p>
            <a:r>
              <a:rPr lang="en-US" dirty="0"/>
              <a:t>Provides strong oversight and partnership.</a:t>
            </a:r>
            <a:r>
              <a:rPr lang="en-US" baseline="0" dirty="0"/>
              <a:t>  Strong visionary leadership.</a:t>
            </a:r>
            <a:endParaRPr lang="en-US" dirty="0"/>
          </a:p>
        </p:txBody>
      </p:sp>
      <p:sp>
        <p:nvSpPr>
          <p:cNvPr id="4" name="Slide Number Placeholder 3"/>
          <p:cNvSpPr>
            <a:spLocks noGrp="1"/>
          </p:cNvSpPr>
          <p:nvPr>
            <p:ph type="sldNum" sz="quarter" idx="10"/>
          </p:nvPr>
        </p:nvSpPr>
        <p:spPr/>
        <p:txBody>
          <a:bodyPr/>
          <a:lstStyle/>
          <a:p>
            <a:pPr>
              <a:defRPr/>
            </a:pPr>
            <a:fld id="{B744C163-B479-4925-8342-190C1A4A4F48}" type="slidenum">
              <a:rPr lang="en-US" smtClean="0"/>
              <a:pPr>
                <a:defRPr/>
              </a:pPr>
              <a:t>2</a:t>
            </a:fld>
            <a:endParaRPr lang="en-US" dirty="0"/>
          </a:p>
        </p:txBody>
      </p:sp>
    </p:spTree>
    <p:extLst>
      <p:ext uri="{BB962C8B-B14F-4D97-AF65-F5344CB8AC3E}">
        <p14:creationId xmlns:p14="http://schemas.microsoft.com/office/powerpoint/2010/main" val="358724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E7FF021-78DC-40FC-BA2D-CEE981DD8383}" type="slidenum">
              <a:rPr lang="en-US" altLang="en-US" smtClean="0"/>
              <a:pPr/>
              <a:t>16</a:t>
            </a:fld>
            <a:endParaRPr lang="en-US" altLang="en-US"/>
          </a:p>
        </p:txBody>
      </p:sp>
    </p:spTree>
    <p:extLst>
      <p:ext uri="{BB962C8B-B14F-4D97-AF65-F5344CB8AC3E}">
        <p14:creationId xmlns:p14="http://schemas.microsoft.com/office/powerpoint/2010/main" val="109746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MARTA</a:t>
            </a:r>
            <a:r>
              <a:rPr lang="en-US" baseline="0" dirty="0"/>
              <a:t> Grants Department, housed in the Office of Federal and State Programs is responsible for the pre-award, award and post-award activities as it relates to the pursuit of federal, state, local and non traditional funding sources available to fund all of MARTA’s programs and non traditional initiatives. We research grant opportunities and review federal legislature in the form of Notices of Funding Opportunities or Award and avidly pursue by applying for grants and submitting them in whatever mechanism is available like grants.gov or on various agency based websites. During the award phase we coordinate with Agency officials and ensure that scope and budgets are versed in our CIP Capital Improvement Plan and vetted for the grant development process. Once the grant document is submitted and we are given the powers vested to obligate the project we provide compliance oversight to the grant funded projects to ensure that the agency is doing what it said it will do with the funding and that the project is being completed on time.  We coordinate with our regional Federal Transit Administration to ensure that our grant activities are in compliance to 5010.1D and our MPO to ensure that regional planning activities like the TIP, LRTP, and UZA Allocations for our FTA programs are being split in the most equitable fashion. </a:t>
            </a:r>
            <a:endParaRPr lang="en-US" dirty="0"/>
          </a:p>
        </p:txBody>
      </p:sp>
      <p:sp>
        <p:nvSpPr>
          <p:cNvPr id="4" name="Slide Number Placeholder 3"/>
          <p:cNvSpPr>
            <a:spLocks noGrp="1"/>
          </p:cNvSpPr>
          <p:nvPr>
            <p:ph type="sldNum" sz="quarter" idx="10"/>
          </p:nvPr>
        </p:nvSpPr>
        <p:spPr/>
        <p:txBody>
          <a:bodyPr/>
          <a:lstStyle/>
          <a:p>
            <a:fld id="{58F4F778-4FCF-0A4A-BFBB-CD5318572935}" type="slidenum">
              <a:rPr lang="en-US" smtClean="0"/>
              <a:t>18</a:t>
            </a:fld>
            <a:endParaRPr lang="en-US"/>
          </a:p>
        </p:txBody>
      </p:sp>
    </p:spTree>
    <p:extLst>
      <p:ext uri="{BB962C8B-B14F-4D97-AF65-F5344CB8AC3E}">
        <p14:creationId xmlns:p14="http://schemas.microsoft.com/office/powerpoint/2010/main" val="225088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17E7F-31CB-BC45-995E-62ECA5DF150C}" type="datetime1">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519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4733F0-5D53-664F-B4CF-FD07941FC183}" type="datetime1">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t>‹#›</a:t>
            </a:fld>
            <a:endParaRPr lang="en-US"/>
          </a:p>
        </p:txBody>
      </p:sp>
    </p:spTree>
    <p:extLst>
      <p:ext uri="{BB962C8B-B14F-4D97-AF65-F5344CB8AC3E}">
        <p14:creationId xmlns:p14="http://schemas.microsoft.com/office/powerpoint/2010/main" val="44653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B84A5-85B2-004D-9224-14CD1969AAD2}" type="datetime1">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t>‹#›</a:t>
            </a:fld>
            <a:endParaRPr lang="en-US"/>
          </a:p>
        </p:txBody>
      </p:sp>
    </p:spTree>
    <p:extLst>
      <p:ext uri="{BB962C8B-B14F-4D97-AF65-F5344CB8AC3E}">
        <p14:creationId xmlns:p14="http://schemas.microsoft.com/office/powerpoint/2010/main" val="98272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992680-01AB-E042-BBA6-1F64690D3E5A}" type="datetime1">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t>‹#›</a:t>
            </a:fld>
            <a:endParaRPr lang="en-US"/>
          </a:p>
        </p:txBody>
      </p:sp>
    </p:spTree>
    <p:extLst>
      <p:ext uri="{BB962C8B-B14F-4D97-AF65-F5344CB8AC3E}">
        <p14:creationId xmlns:p14="http://schemas.microsoft.com/office/powerpoint/2010/main" val="244168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4B35D-EBBD-A941-B5FF-2D47406EE2A8}" type="datetime1">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t>‹#›</a:t>
            </a:fld>
            <a:endParaRPr lang="en-US"/>
          </a:p>
        </p:txBody>
      </p:sp>
    </p:spTree>
    <p:extLst>
      <p:ext uri="{BB962C8B-B14F-4D97-AF65-F5344CB8AC3E}">
        <p14:creationId xmlns:p14="http://schemas.microsoft.com/office/powerpoint/2010/main" val="4050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2E342D-6711-4947-BC2D-1720BDB7AE8C}" type="datetime1">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t>‹#›</a:t>
            </a:fld>
            <a:endParaRPr lang="en-US"/>
          </a:p>
        </p:txBody>
      </p:sp>
    </p:spTree>
    <p:extLst>
      <p:ext uri="{BB962C8B-B14F-4D97-AF65-F5344CB8AC3E}">
        <p14:creationId xmlns:p14="http://schemas.microsoft.com/office/powerpoint/2010/main" val="105513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851A0E-B409-2348-BCDF-7A62FF137372}" type="datetime1">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t>‹#›</a:t>
            </a:fld>
            <a:endParaRPr lang="en-US"/>
          </a:p>
        </p:txBody>
      </p:sp>
    </p:spTree>
    <p:extLst>
      <p:ext uri="{BB962C8B-B14F-4D97-AF65-F5344CB8AC3E}">
        <p14:creationId xmlns:p14="http://schemas.microsoft.com/office/powerpoint/2010/main" val="121983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1B87FD-F866-8A45-A29D-698BEB1D3ABD}" type="datetime1">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t>‹#›</a:t>
            </a:fld>
            <a:endParaRPr lang="en-US"/>
          </a:p>
        </p:txBody>
      </p:sp>
    </p:spTree>
    <p:extLst>
      <p:ext uri="{BB962C8B-B14F-4D97-AF65-F5344CB8AC3E}">
        <p14:creationId xmlns:p14="http://schemas.microsoft.com/office/powerpoint/2010/main" val="118242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A3CE8-C4D7-E349-9C5B-B3C18CEC7774}" type="datetime1">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t>‹#›</a:t>
            </a:fld>
            <a:endParaRPr lang="en-US"/>
          </a:p>
        </p:txBody>
      </p:sp>
    </p:spTree>
    <p:extLst>
      <p:ext uri="{BB962C8B-B14F-4D97-AF65-F5344CB8AC3E}">
        <p14:creationId xmlns:p14="http://schemas.microsoft.com/office/powerpoint/2010/main" val="335033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66C8A-CE48-D244-83A4-029836DB109F}" type="datetime1">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t>‹#›</a:t>
            </a:fld>
            <a:endParaRPr lang="en-US"/>
          </a:p>
        </p:txBody>
      </p:sp>
    </p:spTree>
    <p:extLst>
      <p:ext uri="{BB962C8B-B14F-4D97-AF65-F5344CB8AC3E}">
        <p14:creationId xmlns:p14="http://schemas.microsoft.com/office/powerpoint/2010/main" val="193143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3295F-2129-2F42-BADE-6B8A4F6D1DFA}" type="datetime1">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t>‹#›</a:t>
            </a:fld>
            <a:endParaRPr lang="en-US"/>
          </a:p>
        </p:txBody>
      </p:sp>
    </p:spTree>
    <p:extLst>
      <p:ext uri="{BB962C8B-B14F-4D97-AF65-F5344CB8AC3E}">
        <p14:creationId xmlns:p14="http://schemas.microsoft.com/office/powerpoint/2010/main" val="206401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A336C-3B88-3A45-9C66-94D8468D09CE}" type="datetime1">
              <a:rPr lang="en-US" smtClean="0"/>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MAX Logo-0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80" y="95405"/>
            <a:ext cx="2401991" cy="937784"/>
          </a:xfrm>
          <a:prstGeom prst="rect">
            <a:avLst/>
          </a:prstGeom>
        </p:spPr>
      </p:pic>
      <p:cxnSp>
        <p:nvCxnSpPr>
          <p:cNvPr id="8" name="Straight Connector 7"/>
          <p:cNvCxnSpPr/>
          <p:nvPr userDrawn="1"/>
        </p:nvCxnSpPr>
        <p:spPr>
          <a:xfrm flipH="1">
            <a:off x="1803002" y="782477"/>
            <a:ext cx="7110598"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646865"/>
      </p:ext>
    </p:extLst>
  </p:cSld>
  <p:clrMap bg1="dk1" tx1="lt1" bg2="dk2" tx2="lt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oakujuo@itsmart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MARTA Funding Presentation</a:t>
            </a:r>
          </a:p>
        </p:txBody>
      </p:sp>
      <p:sp>
        <p:nvSpPr>
          <p:cNvPr id="3" name="Subtitle 2"/>
          <p:cNvSpPr>
            <a:spLocks noGrp="1"/>
          </p:cNvSpPr>
          <p:nvPr>
            <p:ph type="subTitle" idx="1"/>
          </p:nvPr>
        </p:nvSpPr>
        <p:spPr>
          <a:xfrm>
            <a:off x="1023729" y="3942080"/>
            <a:ext cx="7007087" cy="1838959"/>
          </a:xfrm>
        </p:spPr>
        <p:txBody>
          <a:bodyPr>
            <a:normAutofit fontScale="92500" lnSpcReduction="20000"/>
          </a:bodyPr>
          <a:lstStyle/>
          <a:p>
            <a:r>
              <a:rPr lang="en-US" dirty="0"/>
              <a:t>Sources of Operating and Capital Funds</a:t>
            </a:r>
          </a:p>
          <a:p>
            <a:r>
              <a:rPr lang="en-US" dirty="0"/>
              <a:t>Presented by </a:t>
            </a:r>
          </a:p>
          <a:p>
            <a:r>
              <a:rPr lang="en-US" dirty="0"/>
              <a:t>Kevin L. Hurley, Treasurer</a:t>
            </a:r>
          </a:p>
          <a:p>
            <a:r>
              <a:rPr lang="en-US" dirty="0"/>
              <a:t>May 18, 2017</a:t>
            </a:r>
          </a:p>
          <a:p>
            <a:endParaRPr lang="en-US" dirty="0"/>
          </a:p>
        </p:txBody>
      </p:sp>
      <p:sp>
        <p:nvSpPr>
          <p:cNvPr id="5" name="Title 1"/>
          <p:cNvSpPr txBox="1">
            <a:spLocks/>
          </p:cNvSpPr>
          <p:nvPr/>
        </p:nvSpPr>
        <p:spPr>
          <a:xfrm>
            <a:off x="4498873" y="147546"/>
            <a:ext cx="4364182" cy="1174357"/>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sz="2800" i="1" dirty="0">
                <a:latin typeface="Arial"/>
                <a:cs typeface="Arial"/>
              </a:rPr>
              <a:t>Department of Finance</a:t>
            </a:r>
          </a:p>
          <a:p>
            <a:pPr algn="ctr"/>
            <a:r>
              <a:rPr lang="en-US" sz="2800" i="1" dirty="0">
                <a:latin typeface="Arial"/>
                <a:cs typeface="Arial"/>
              </a:rPr>
              <a:t> </a:t>
            </a:r>
            <a:endParaRPr lang="en-US" sz="1600" i="1" dirty="0">
              <a:latin typeface="Arial"/>
              <a:cs typeface="Arial"/>
            </a:endParaRPr>
          </a:p>
        </p:txBody>
      </p:sp>
    </p:spTree>
    <p:extLst>
      <p:ext uri="{BB962C8B-B14F-4D97-AF65-F5344CB8AC3E}">
        <p14:creationId xmlns:p14="http://schemas.microsoft.com/office/powerpoint/2010/main" val="3022214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93838"/>
            <a:ext cx="8229600" cy="369332"/>
          </a:xfrm>
          <a:prstGeom prst="rect">
            <a:avLst/>
          </a:prstGeom>
          <a:gradFill>
            <a:gsLst>
              <a:gs pos="0">
                <a:srgbClr val="FFC000"/>
              </a:gs>
              <a:gs pos="100000">
                <a:srgbClr val="FFC000">
                  <a:alpha val="0"/>
                </a:srgbClr>
              </a:gs>
            </a:gsLst>
            <a:lin ang="0" scaled="0"/>
          </a:gradFill>
        </p:spPr>
        <p:txBody>
          <a:bodyPr wrap="square" rtlCol="0">
            <a:spAutoFit/>
          </a:bodyPr>
          <a:lstStyle/>
          <a:p>
            <a:r>
              <a:rPr lang="en-US" dirty="0">
                <a:latin typeface="Century Gothic" panose="020B0502020202020204" pitchFamily="34" charset="0"/>
              </a:rPr>
              <a:t>Tax revenue flow of funds…</a:t>
            </a:r>
          </a:p>
        </p:txBody>
      </p:sp>
      <p:sp>
        <p:nvSpPr>
          <p:cNvPr id="3" name="Slide Number Placeholder 2"/>
          <p:cNvSpPr>
            <a:spLocks noGrp="1"/>
          </p:cNvSpPr>
          <p:nvPr>
            <p:ph type="sldNum" sz="quarter" idx="4294967295"/>
          </p:nvPr>
        </p:nvSpPr>
        <p:spPr>
          <a:xfrm>
            <a:off x="6553200" y="6356358"/>
            <a:ext cx="2133600" cy="365125"/>
          </a:xfrm>
          <a:prstGeom prst="rect">
            <a:avLst/>
          </a:prstGeom>
        </p:spPr>
        <p:txBody>
          <a:bodyPr/>
          <a:lstStyle/>
          <a:p>
            <a:pPr>
              <a:defRPr/>
            </a:pPr>
            <a:fld id="{AAE6AD81-66AD-461E-A6C4-7ADBBEA11C30}" type="slidenum">
              <a:rPr lang="en-US" smtClean="0"/>
              <a:pPr>
                <a:defRPr/>
              </a:pPr>
              <a:t>9</a:t>
            </a:fld>
            <a:endParaRPr lang="en-US" dirty="0"/>
          </a:p>
        </p:txBody>
      </p:sp>
      <p:pic>
        <p:nvPicPr>
          <p:cNvPr id="5" name="Picture 4"/>
          <p:cNvPicPr>
            <a:picLocks noChangeAspect="1"/>
          </p:cNvPicPr>
          <p:nvPr/>
        </p:nvPicPr>
        <p:blipFill>
          <a:blip r:embed="rId2"/>
          <a:stretch>
            <a:fillRect/>
          </a:stretch>
        </p:blipFill>
        <p:spPr>
          <a:xfrm>
            <a:off x="533400" y="2058274"/>
            <a:ext cx="8077200" cy="4159777"/>
          </a:xfrm>
          <a:prstGeom prst="rect">
            <a:avLst/>
          </a:prstGeom>
        </p:spPr>
      </p:pic>
    </p:spTree>
    <p:extLst>
      <p:ext uri="{BB962C8B-B14F-4D97-AF65-F5344CB8AC3E}">
        <p14:creationId xmlns:p14="http://schemas.microsoft.com/office/powerpoint/2010/main" val="280788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8477"/>
            <a:ext cx="7772400" cy="1470025"/>
          </a:xfrm>
        </p:spPr>
        <p:txBody>
          <a:bodyPr/>
          <a:lstStyle/>
          <a:p>
            <a:r>
              <a:rPr lang="en-US" dirty="0"/>
              <a:t>Operating and Capital Sources</a:t>
            </a:r>
          </a:p>
        </p:txBody>
      </p:sp>
      <p:sp>
        <p:nvSpPr>
          <p:cNvPr id="4" name="Slide Number Placeholder 3"/>
          <p:cNvSpPr>
            <a:spLocks noGrp="1"/>
          </p:cNvSpPr>
          <p:nvPr>
            <p:ph type="sldNum" sz="quarter" idx="12"/>
          </p:nvPr>
        </p:nvSpPr>
        <p:spPr/>
        <p:txBody>
          <a:bodyPr/>
          <a:lstStyle/>
          <a:p>
            <a:fld id="{C563698B-321A-0340-9C10-11FFEA0AE9F5}" type="slidenum">
              <a:rPr lang="en-US" smtClean="0"/>
              <a:t>10</a:t>
            </a:fld>
            <a:endParaRPr lang="en-US"/>
          </a:p>
        </p:txBody>
      </p:sp>
    </p:spTree>
    <p:extLst>
      <p:ext uri="{BB962C8B-B14F-4D97-AF65-F5344CB8AC3E}">
        <p14:creationId xmlns:p14="http://schemas.microsoft.com/office/powerpoint/2010/main" val="200094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D5FD0F-900E-413C-BB19-D847848C72ED}"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pic>
        <p:nvPicPr>
          <p:cNvPr id="17412" name="Picture 8" descr="New Bar.jpg"/>
          <p:cNvPicPr>
            <a:picLocks noChangeAspect="1"/>
          </p:cNvPicPr>
          <p:nvPr/>
        </p:nvPicPr>
        <p:blipFill>
          <a:blip r:embed="rId2">
            <a:extLst>
              <a:ext uri="{28A0092B-C50C-407E-A947-70E740481C1C}">
                <a14:useLocalDpi xmlns:a14="http://schemas.microsoft.com/office/drawing/2010/main" val="0"/>
              </a:ext>
            </a:extLst>
          </a:blip>
          <a:srcRect t="16267"/>
          <a:stretch>
            <a:fillRect/>
          </a:stretch>
        </p:blipFill>
        <p:spPr bwMode="auto">
          <a:xfrm>
            <a:off x="0" y="6358279"/>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061251" y="242265"/>
            <a:ext cx="5932833" cy="482600"/>
          </a:xfrm>
          <a:prstGeom prst="rect">
            <a:avLst/>
          </a:prstGeom>
          <a:noFill/>
          <a:ln w="9525">
            <a:noFill/>
            <a:miter lim="800000"/>
            <a:headEnd/>
            <a:tailEnd/>
          </a:ln>
        </p:spPr>
        <p:txBody>
          <a:bodyPr anchor="ctr"/>
          <a:lstStyle/>
          <a:p>
            <a:pPr algn="ctr">
              <a:defRPr/>
            </a:pPr>
            <a:r>
              <a:rPr lang="en-US" sz="2800" b="1" i="1" dirty="0">
                <a:ln w="11430"/>
                <a:solidFill>
                  <a:schemeClr val="tx2">
                    <a:lumMod val="60000"/>
                    <a:lumOff val="40000"/>
                  </a:schemeClr>
                </a:solidFill>
                <a:effectLst>
                  <a:outerShdw blurRad="80000" dist="40000" dir="5040000" algn="tl">
                    <a:srgbClr val="000000">
                      <a:alpha val="30000"/>
                    </a:srgbClr>
                  </a:outerShdw>
                </a:effectLst>
                <a:latin typeface="Candara" pitchFamily="34" charset="0"/>
                <a:ea typeface="MS PGothic" pitchFamily="34" charset="-128"/>
              </a:rPr>
              <a:t>FY17 Adopted Operating Budget</a:t>
            </a:r>
          </a:p>
        </p:txBody>
      </p:sp>
      <p:sp>
        <p:nvSpPr>
          <p:cNvPr id="7" name="Slide Number Placeholder 3"/>
          <p:cNvSpPr txBox="1">
            <a:spLocks/>
          </p:cNvSpPr>
          <p:nvPr/>
        </p:nvSpPr>
        <p:spPr bwMode="auto">
          <a:xfrm>
            <a:off x="7010400" y="6330616"/>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9C27AA65-A60B-4C65-AA52-D129697115BB}" type="slidenum">
              <a:rPr lang="en-US" altLang="en-US" sz="1200" smtClean="0">
                <a:solidFill>
                  <a:srgbClr val="898989"/>
                </a:solidFill>
              </a:rPr>
              <a:pPr>
                <a:spcBef>
                  <a:spcPct val="0"/>
                </a:spcBef>
                <a:buFontTx/>
                <a:buNone/>
              </a:pPr>
              <a:t>11</a:t>
            </a:fld>
            <a:endParaRPr lang="en-US" altLang="en-US" sz="1200" dirty="0">
              <a:solidFill>
                <a:srgbClr val="898989"/>
              </a:solidFill>
            </a:endParaRPr>
          </a:p>
        </p:txBody>
      </p:sp>
      <p:sp>
        <p:nvSpPr>
          <p:cNvPr id="8" name="TextBox 7"/>
          <p:cNvSpPr txBox="1"/>
          <p:nvPr/>
        </p:nvSpPr>
        <p:spPr>
          <a:xfrm>
            <a:off x="457200" y="1493838"/>
            <a:ext cx="8229600" cy="369332"/>
          </a:xfrm>
          <a:prstGeom prst="rect">
            <a:avLst/>
          </a:prstGeom>
          <a:gradFill>
            <a:gsLst>
              <a:gs pos="0">
                <a:srgbClr val="FFC000"/>
              </a:gs>
              <a:gs pos="100000">
                <a:srgbClr val="FFC000">
                  <a:alpha val="0"/>
                </a:srgbClr>
              </a:gs>
            </a:gsLst>
            <a:lin ang="0" scaled="0"/>
          </a:gradFill>
        </p:spPr>
        <p:txBody>
          <a:bodyPr wrap="square" rtlCol="0">
            <a:spAutoFit/>
          </a:bodyPr>
          <a:lstStyle/>
          <a:p>
            <a:r>
              <a:rPr lang="en-US" dirty="0">
                <a:latin typeface="Century Gothic" panose="020B0502020202020204" pitchFamily="34" charset="0"/>
              </a:rPr>
              <a:t>MARTA Operating Revenue Sources…</a:t>
            </a:r>
          </a:p>
        </p:txBody>
      </p:sp>
      <p:graphicFrame>
        <p:nvGraphicFramePr>
          <p:cNvPr id="9" name="Chart 8"/>
          <p:cNvGraphicFramePr>
            <a:graphicFrameLocks noGrp="1"/>
          </p:cNvGraphicFramePr>
          <p:nvPr>
            <p:extLst/>
          </p:nvPr>
        </p:nvGraphicFramePr>
        <p:xfrm>
          <a:off x="857526" y="1191142"/>
          <a:ext cx="7829274" cy="513947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478696" y="2156791"/>
            <a:ext cx="2723321"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FY17 Sources – 458.2M</a:t>
            </a:r>
          </a:p>
        </p:txBody>
      </p:sp>
    </p:spTree>
    <p:extLst>
      <p:ext uri="{BB962C8B-B14F-4D97-AF65-F5344CB8AC3E}">
        <p14:creationId xmlns:p14="http://schemas.microsoft.com/office/powerpoint/2010/main" val="3940455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8" descr="New Bar.jpg"/>
          <p:cNvPicPr>
            <a:picLocks noChangeAspect="1"/>
          </p:cNvPicPr>
          <p:nvPr/>
        </p:nvPicPr>
        <p:blipFill>
          <a:blip r:embed="rId2">
            <a:extLst>
              <a:ext uri="{28A0092B-C50C-407E-A947-70E740481C1C}">
                <a14:useLocalDpi xmlns:a14="http://schemas.microsoft.com/office/drawing/2010/main" val="0"/>
              </a:ext>
            </a:extLst>
          </a:blip>
          <a:srcRect t="16267"/>
          <a:stretch>
            <a:fillRect/>
          </a:stretch>
        </p:blipFill>
        <p:spPr bwMode="auto">
          <a:xfrm>
            <a:off x="20053"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63078" y="168805"/>
            <a:ext cx="6304722" cy="584775"/>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ndara" pitchFamily="34" charset="0"/>
                <a:cs typeface="+mn-cs"/>
              </a:rPr>
              <a:t>     </a:t>
            </a:r>
            <a:r>
              <a:rPr lang="en-US" sz="2800" b="1" dirty="0">
                <a:ln w="11430">
                  <a:solidFill>
                    <a:schemeClr val="tx1"/>
                  </a:solidFill>
                </a:ln>
                <a:effectLst>
                  <a:outerShdw blurRad="80000" dist="40000" dir="5040000" algn="tl">
                    <a:srgbClr val="000000">
                      <a:alpha val="30000"/>
                    </a:srgbClr>
                  </a:outerShdw>
                </a:effectLst>
                <a:latin typeface="Candara" pitchFamily="34" charset="0"/>
                <a:cs typeface="+mn-cs"/>
              </a:rPr>
              <a:t>FY17 Adopted Capital Budget</a:t>
            </a:r>
            <a:endParaRPr lang="en-US" sz="2800" b="1" dirty="0">
              <a:ln w="11430">
                <a:solidFill>
                  <a:schemeClr val="tx1"/>
                </a:solidFill>
              </a:ln>
              <a:effectLst>
                <a:outerShdw blurRad="80000" dist="40000" dir="5040000" algn="tl">
                  <a:srgbClr val="000000">
                    <a:alpha val="30000"/>
                  </a:srgbClr>
                </a:outerShdw>
              </a:effectLst>
              <a:cs typeface="+mn-cs"/>
            </a:endParaRPr>
          </a:p>
        </p:txBody>
      </p:sp>
      <p:sp>
        <p:nvSpPr>
          <p:cNvPr id="7" name="Slide Number Placeholder 3"/>
          <p:cNvSpPr txBox="1">
            <a:spLocks/>
          </p:cNvSpPr>
          <p:nvPr/>
        </p:nvSpPr>
        <p:spPr bwMode="auto">
          <a:xfrm>
            <a:off x="6990347" y="6340642"/>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9C27AA65-A60B-4C65-AA52-D129697115BB}" type="slidenum">
              <a:rPr lang="en-US" altLang="en-US" sz="1200" smtClean="0">
                <a:solidFill>
                  <a:srgbClr val="898989"/>
                </a:solidFill>
              </a:rPr>
              <a:pPr>
                <a:spcBef>
                  <a:spcPct val="0"/>
                </a:spcBef>
                <a:buFontTx/>
                <a:buNone/>
              </a:pPr>
              <a:t>12</a:t>
            </a:fld>
            <a:endParaRPr lang="en-US" altLang="en-US" sz="1200" dirty="0">
              <a:solidFill>
                <a:srgbClr val="898989"/>
              </a:solidFill>
            </a:endParaRPr>
          </a:p>
        </p:txBody>
      </p:sp>
      <p:sp>
        <p:nvSpPr>
          <p:cNvPr id="8" name="TextBox 7"/>
          <p:cNvSpPr txBox="1"/>
          <p:nvPr/>
        </p:nvSpPr>
        <p:spPr>
          <a:xfrm>
            <a:off x="477253" y="1396194"/>
            <a:ext cx="8229600" cy="369332"/>
          </a:xfrm>
          <a:prstGeom prst="rect">
            <a:avLst/>
          </a:prstGeom>
          <a:gradFill>
            <a:gsLst>
              <a:gs pos="0">
                <a:srgbClr val="FFC000"/>
              </a:gs>
              <a:gs pos="100000">
                <a:srgbClr val="FFC000">
                  <a:alpha val="0"/>
                </a:srgbClr>
              </a:gs>
            </a:gsLst>
            <a:lin ang="0" scaled="0"/>
          </a:gradFill>
        </p:spPr>
        <p:txBody>
          <a:bodyPr wrap="square" rtlCol="0">
            <a:spAutoFit/>
          </a:bodyPr>
          <a:lstStyle/>
          <a:p>
            <a:r>
              <a:rPr lang="en-US" dirty="0">
                <a:latin typeface="Century Gothic" panose="020B0502020202020204" pitchFamily="34" charset="0"/>
              </a:rPr>
              <a:t>MARTA Capital </a:t>
            </a:r>
            <a:r>
              <a:rPr lang="en-US">
                <a:latin typeface="Century Gothic" panose="020B0502020202020204" pitchFamily="34" charset="0"/>
              </a:rPr>
              <a:t>Revenue Sources</a:t>
            </a:r>
            <a:r>
              <a:rPr lang="en-US" dirty="0">
                <a:latin typeface="Century Gothic" panose="020B0502020202020204" pitchFamily="34" charset="0"/>
              </a:rPr>
              <a:t>…</a:t>
            </a:r>
          </a:p>
        </p:txBody>
      </p:sp>
      <p:graphicFrame>
        <p:nvGraphicFramePr>
          <p:cNvPr id="13" name="Chart 12"/>
          <p:cNvGraphicFramePr>
            <a:graphicFrameLocks noGrp="1"/>
          </p:cNvGraphicFramePr>
          <p:nvPr>
            <p:extLst>
              <p:ext uri="{D42A27DB-BD31-4B8C-83A1-F6EECF244321}">
                <p14:modId xmlns:p14="http://schemas.microsoft.com/office/powerpoint/2010/main" val="1072824937"/>
              </p:ext>
            </p:extLst>
          </p:nvPr>
        </p:nvGraphicFramePr>
        <p:xfrm>
          <a:off x="743290" y="769622"/>
          <a:ext cx="7026965" cy="5093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411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8477"/>
            <a:ext cx="7772400" cy="1470025"/>
          </a:xfrm>
        </p:spPr>
        <p:txBody>
          <a:bodyPr/>
          <a:lstStyle/>
          <a:p>
            <a:r>
              <a:rPr lang="en-US" dirty="0"/>
              <a:t>Questions</a:t>
            </a:r>
          </a:p>
        </p:txBody>
      </p:sp>
      <p:sp>
        <p:nvSpPr>
          <p:cNvPr id="4" name="Slide Number Placeholder 3"/>
          <p:cNvSpPr>
            <a:spLocks noGrp="1"/>
          </p:cNvSpPr>
          <p:nvPr>
            <p:ph type="sldNum" sz="quarter" idx="12"/>
          </p:nvPr>
        </p:nvSpPr>
        <p:spPr/>
        <p:txBody>
          <a:bodyPr/>
          <a:lstStyle/>
          <a:p>
            <a:fld id="{C563698B-321A-0340-9C10-11FFEA0AE9F5}" type="slidenum">
              <a:rPr lang="en-US" smtClean="0"/>
              <a:t>13</a:t>
            </a:fld>
            <a:endParaRPr lang="en-US"/>
          </a:p>
        </p:txBody>
      </p:sp>
    </p:spTree>
    <p:extLst>
      <p:ext uri="{BB962C8B-B14F-4D97-AF65-F5344CB8AC3E}">
        <p14:creationId xmlns:p14="http://schemas.microsoft.com/office/powerpoint/2010/main" val="387844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626" y="1348373"/>
            <a:ext cx="7772400" cy="1470025"/>
          </a:xfrm>
        </p:spPr>
        <p:txBody>
          <a:bodyPr/>
          <a:lstStyle/>
          <a:p>
            <a:r>
              <a:rPr lang="en-US" dirty="0"/>
              <a:t>MARTA Federal and State      Grant Programs</a:t>
            </a:r>
          </a:p>
        </p:txBody>
      </p:sp>
      <p:sp>
        <p:nvSpPr>
          <p:cNvPr id="3" name="Subtitle 2"/>
          <p:cNvSpPr>
            <a:spLocks noGrp="1"/>
          </p:cNvSpPr>
          <p:nvPr>
            <p:ph type="subTitle" idx="1"/>
          </p:nvPr>
        </p:nvSpPr>
        <p:spPr>
          <a:xfrm>
            <a:off x="281354" y="4114801"/>
            <a:ext cx="8036169" cy="1550504"/>
          </a:xfrm>
        </p:spPr>
        <p:txBody>
          <a:bodyPr>
            <a:normAutofit lnSpcReduction="10000"/>
          </a:bodyPr>
          <a:lstStyle/>
          <a:p>
            <a:r>
              <a:rPr lang="en-US" dirty="0"/>
              <a:t>Presented by </a:t>
            </a:r>
          </a:p>
          <a:p>
            <a:r>
              <a:rPr lang="en-US" dirty="0"/>
              <a:t>Onyinye F. Akujuo                                       Director of Federal and State Grant Programs</a:t>
            </a:r>
          </a:p>
        </p:txBody>
      </p:sp>
      <p:sp>
        <p:nvSpPr>
          <p:cNvPr id="4" name="Slide Number Placeholder 3"/>
          <p:cNvSpPr>
            <a:spLocks noGrp="1"/>
          </p:cNvSpPr>
          <p:nvPr>
            <p:ph type="sldNum" sz="quarter" idx="12"/>
          </p:nvPr>
        </p:nvSpPr>
        <p:spPr/>
        <p:txBody>
          <a:bodyPr/>
          <a:lstStyle/>
          <a:p>
            <a:fld id="{C563698B-321A-0340-9C10-11FFEA0AE9F5}" type="slidenum">
              <a:rPr lang="en-US" smtClean="0"/>
              <a:t>14</a:t>
            </a:fld>
            <a:endParaRPr lang="en-US"/>
          </a:p>
        </p:txBody>
      </p:sp>
    </p:spTree>
    <p:extLst>
      <p:ext uri="{BB962C8B-B14F-4D97-AF65-F5344CB8AC3E}">
        <p14:creationId xmlns:p14="http://schemas.microsoft.com/office/powerpoint/2010/main" val="287340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8790" y="20393"/>
            <a:ext cx="8229600" cy="1143000"/>
          </a:xfrm>
        </p:spPr>
        <p:txBody>
          <a:bodyPr/>
          <a:lstStyle/>
          <a:p>
            <a:r>
              <a:rPr lang="en-US" dirty="0"/>
              <a:t>Agenda</a:t>
            </a:r>
          </a:p>
        </p:txBody>
      </p:sp>
      <p:sp>
        <p:nvSpPr>
          <p:cNvPr id="6" name="Content Placeholder 5"/>
          <p:cNvSpPr>
            <a:spLocks noGrp="1"/>
          </p:cNvSpPr>
          <p:nvPr>
            <p:ph idx="1"/>
          </p:nvPr>
        </p:nvSpPr>
        <p:spPr/>
        <p:txBody>
          <a:bodyPr>
            <a:normAutofit/>
          </a:bodyPr>
          <a:lstStyle/>
          <a:p>
            <a:r>
              <a:rPr lang="en-US" sz="3000" dirty="0"/>
              <a:t>Grant Department Activities</a:t>
            </a:r>
          </a:p>
          <a:p>
            <a:r>
              <a:rPr lang="en-US" sz="3000" dirty="0"/>
              <a:t>What types of funding does MARTA pursue</a:t>
            </a:r>
          </a:p>
          <a:p>
            <a:r>
              <a:rPr lang="en-US" sz="3000" dirty="0"/>
              <a:t>How the received funding is split up</a:t>
            </a:r>
          </a:p>
          <a:p>
            <a:r>
              <a:rPr lang="en-US" sz="3000" dirty="0"/>
              <a:t>What core initiatives receives funding</a:t>
            </a:r>
          </a:p>
          <a:p>
            <a:r>
              <a:rPr lang="en-US" sz="3000" dirty="0"/>
              <a:t>Non Traditional Initiatives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C563698B-321A-0340-9C10-11FFEA0AE9F5}" type="slidenum">
              <a:rPr lang="en-US" smtClean="0"/>
              <a:t>15</a:t>
            </a:fld>
            <a:endParaRPr lang="en-US"/>
          </a:p>
        </p:txBody>
      </p:sp>
    </p:spTree>
    <p:extLst>
      <p:ext uri="{BB962C8B-B14F-4D97-AF65-F5344CB8AC3E}">
        <p14:creationId xmlns:p14="http://schemas.microsoft.com/office/powerpoint/2010/main" val="267626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A87819B-96EB-4EB2-86D0-8157D55F1202}" type="slidenum">
              <a:rPr lang="en-US" altLang="en-US" smtClean="0">
                <a:solidFill>
                  <a:srgbClr val="898989"/>
                </a:solidFill>
                <a:latin typeface="Arial" panose="020B0604020202020204" pitchFamily="34" charset="0"/>
              </a:rPr>
              <a:pPr/>
              <a:t>16</a:t>
            </a:fld>
            <a:endParaRPr lang="en-US" altLang="en-US">
              <a:solidFill>
                <a:srgbClr val="898989"/>
              </a:solidFill>
              <a:latin typeface="Arial" panose="020B0604020202020204" pitchFamily="34" charset="0"/>
            </a:endParaRPr>
          </a:p>
        </p:txBody>
      </p:sp>
      <p:sp>
        <p:nvSpPr>
          <p:cNvPr id="21507" name="Rectangle 2"/>
          <p:cNvSpPr>
            <a:spLocks noChangeArrowheads="1"/>
          </p:cNvSpPr>
          <p:nvPr/>
        </p:nvSpPr>
        <p:spPr bwMode="auto">
          <a:xfrm>
            <a:off x="1027206" y="196850"/>
            <a:ext cx="7327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200" b="1" dirty="0">
                <a:latin typeface="Arial" panose="020B0604020202020204" pitchFamily="34" charset="0"/>
                <a:cs typeface="Arial" panose="020B0604020202020204" pitchFamily="34" charset="0"/>
              </a:rPr>
              <a:t>Who we serve</a:t>
            </a:r>
          </a:p>
        </p:txBody>
      </p:sp>
      <p:sp>
        <p:nvSpPr>
          <p:cNvPr id="21508" name="TextBox 4"/>
          <p:cNvSpPr txBox="1">
            <a:spLocks noChangeArrowheads="1"/>
          </p:cNvSpPr>
          <p:nvPr/>
        </p:nvSpPr>
        <p:spPr bwMode="auto">
          <a:xfrm>
            <a:off x="3021759" y="999747"/>
            <a:ext cx="4172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800" dirty="0"/>
              <a:t>Departmental Partnerships</a:t>
            </a:r>
          </a:p>
        </p:txBody>
      </p:sp>
      <p:graphicFrame>
        <p:nvGraphicFramePr>
          <p:cNvPr id="6" name="Diagram 5"/>
          <p:cNvGraphicFramePr/>
          <p:nvPr>
            <p:extLst>
              <p:ext uri="{D42A27DB-BD31-4B8C-83A1-F6EECF244321}">
                <p14:modId xmlns:p14="http://schemas.microsoft.com/office/powerpoint/2010/main" val="2624444626"/>
              </p:ext>
            </p:extLst>
          </p:nvPr>
        </p:nvGraphicFramePr>
        <p:xfrm>
          <a:off x="1309868" y="1605344"/>
          <a:ext cx="7148332" cy="4924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773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42029" y="-12698"/>
            <a:ext cx="8229600" cy="1143000"/>
          </a:xfrm>
        </p:spPr>
        <p:txBody>
          <a:bodyPr/>
          <a:lstStyle/>
          <a:p>
            <a:r>
              <a:rPr lang="en-US" dirty="0"/>
              <a:t>Grant Program Oversight</a:t>
            </a:r>
          </a:p>
        </p:txBody>
      </p:sp>
      <p:sp>
        <p:nvSpPr>
          <p:cNvPr id="6" name="Content Placeholder 5"/>
          <p:cNvSpPr>
            <a:spLocks noGrp="1"/>
          </p:cNvSpPr>
          <p:nvPr>
            <p:ph idx="1"/>
          </p:nvPr>
        </p:nvSpPr>
        <p:spPr/>
        <p:txBody>
          <a:bodyPr>
            <a:normAutofit/>
          </a:bodyPr>
          <a:lstStyle/>
          <a:p>
            <a:r>
              <a:rPr lang="en-US" dirty="0"/>
              <a:t>FTA Legislation, Regulation, and Guidance</a:t>
            </a:r>
          </a:p>
          <a:p>
            <a:pPr lvl="1"/>
            <a:r>
              <a:rPr lang="en-US" dirty="0"/>
              <a:t>Grants</a:t>
            </a:r>
          </a:p>
          <a:p>
            <a:r>
              <a:rPr lang="en-US" dirty="0"/>
              <a:t>Federal Funding Compliance </a:t>
            </a:r>
          </a:p>
          <a:p>
            <a:r>
              <a:rPr lang="en-US" dirty="0"/>
              <a:t>Grant Audits</a:t>
            </a:r>
          </a:p>
          <a:p>
            <a:pPr lvl="1"/>
            <a:r>
              <a:rPr lang="en-US" dirty="0"/>
              <a:t>Triennial Review</a:t>
            </a:r>
          </a:p>
          <a:p>
            <a:pPr lvl="1"/>
            <a:r>
              <a:rPr lang="en-US" dirty="0"/>
              <a:t>A-133 Single Audits</a:t>
            </a:r>
          </a:p>
          <a:p>
            <a:r>
              <a:rPr lang="en-US" dirty="0"/>
              <a:t>Grant Project Management Oversight</a:t>
            </a:r>
          </a:p>
          <a:p>
            <a:r>
              <a:rPr lang="en-US" dirty="0"/>
              <a:t>National Transit Database</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C563698B-321A-0340-9C10-11FFEA0AE9F5}" type="slidenum">
              <a:rPr lang="en-US" smtClean="0"/>
              <a:t>17</a:t>
            </a:fld>
            <a:endParaRPr lang="en-US"/>
          </a:p>
        </p:txBody>
      </p:sp>
    </p:spTree>
    <p:extLst>
      <p:ext uri="{BB962C8B-B14F-4D97-AF65-F5344CB8AC3E}">
        <p14:creationId xmlns:p14="http://schemas.microsoft.com/office/powerpoint/2010/main" val="313444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028" y="0"/>
            <a:ext cx="8229600" cy="1143000"/>
          </a:xfrm>
        </p:spPr>
        <p:txBody>
          <a:bodyPr/>
          <a:lstStyle/>
          <a:p>
            <a:r>
              <a:rPr lang="en-US" dirty="0"/>
              <a:t>Grants Department Initiatives</a:t>
            </a:r>
          </a:p>
        </p:txBody>
      </p:sp>
      <p:sp>
        <p:nvSpPr>
          <p:cNvPr id="3" name="Content Placeholder 2"/>
          <p:cNvSpPr>
            <a:spLocks noGrp="1"/>
          </p:cNvSpPr>
          <p:nvPr>
            <p:ph idx="1"/>
          </p:nvPr>
        </p:nvSpPr>
        <p:spPr/>
        <p:txBody>
          <a:bodyPr/>
          <a:lstStyle/>
          <a:p>
            <a:r>
              <a:rPr lang="en-US" dirty="0"/>
              <a:t>Pre-award activities</a:t>
            </a:r>
          </a:p>
          <a:p>
            <a:r>
              <a:rPr lang="en-US" dirty="0"/>
              <a:t>Award activities</a:t>
            </a:r>
          </a:p>
          <a:p>
            <a:r>
              <a:rPr lang="en-US" dirty="0"/>
              <a:t>Post-Award activities</a:t>
            </a:r>
          </a:p>
          <a:p>
            <a:r>
              <a:rPr lang="en-US" dirty="0"/>
              <a:t>UZA Allocations</a:t>
            </a:r>
          </a:p>
          <a:p>
            <a:r>
              <a:rPr lang="en-US" dirty="0"/>
              <a:t>Coordinate with the FTA and our MPO, ARC</a:t>
            </a:r>
          </a:p>
          <a:p>
            <a:endParaRPr lang="en-US" dirty="0"/>
          </a:p>
          <a:p>
            <a:pPr marL="0" indent="0">
              <a:buNone/>
            </a:pPr>
            <a:endParaRPr lang="en-US" dirty="0"/>
          </a:p>
        </p:txBody>
      </p:sp>
    </p:spTree>
    <p:extLst>
      <p:ext uri="{BB962C8B-B14F-4D97-AF65-F5344CB8AC3E}">
        <p14:creationId xmlns:p14="http://schemas.microsoft.com/office/powerpoint/2010/main" val="66553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15165"/>
            <a:ext cx="8229600" cy="369332"/>
          </a:xfrm>
          <a:prstGeom prst="rect">
            <a:avLst/>
          </a:prstGeom>
          <a:gradFill>
            <a:gsLst>
              <a:gs pos="0">
                <a:srgbClr val="FFC000"/>
              </a:gs>
              <a:gs pos="100000">
                <a:srgbClr val="FFC000">
                  <a:alpha val="0"/>
                </a:srgbClr>
              </a:gs>
            </a:gsLst>
            <a:lin ang="0" scaled="0"/>
          </a:gradFill>
        </p:spPr>
        <p:txBody>
          <a:bodyPr wrap="square" rtlCol="0">
            <a:spAutoFit/>
          </a:bodyPr>
          <a:lstStyle/>
          <a:p>
            <a:r>
              <a:rPr lang="en-US" dirty="0">
                <a:latin typeface="Century Gothic" panose="020B0502020202020204" pitchFamily="34" charset="0"/>
              </a:rPr>
              <a:t>Agenda…</a:t>
            </a:r>
          </a:p>
        </p:txBody>
      </p:sp>
      <p:sp>
        <p:nvSpPr>
          <p:cNvPr id="3" name="Rectangle 2"/>
          <p:cNvSpPr/>
          <p:nvPr/>
        </p:nvSpPr>
        <p:spPr>
          <a:xfrm>
            <a:off x="424070" y="1943993"/>
            <a:ext cx="8338930" cy="2923877"/>
          </a:xfrm>
          <a:prstGeom prst="rect">
            <a:avLst/>
          </a:prstGeom>
        </p:spPr>
        <p:txBody>
          <a:bodyPr wrap="square" lIns="0" tIns="0" rIns="0" bIns="0">
            <a:spAutoFit/>
          </a:bodyPr>
          <a:lstStyle/>
          <a:p>
            <a:pPr marL="800100" lvl="1" indent="-342900">
              <a:spcAft>
                <a:spcPts val="1200"/>
              </a:spcAft>
              <a:buFont typeface="Arial" panose="020B0604020202020204" pitchFamily="34" charset="0"/>
              <a:buChar char="•"/>
            </a:pPr>
            <a:r>
              <a:rPr lang="en-US" sz="3000" dirty="0">
                <a:latin typeface="+mj-lt"/>
                <a:cs typeface="Arial" panose="020B0604020202020204" pitchFamily="34" charset="0"/>
              </a:rPr>
              <a:t>Oversight and Governance</a:t>
            </a:r>
          </a:p>
          <a:p>
            <a:pPr marL="800100" lvl="1" indent="-342900">
              <a:spcAft>
                <a:spcPts val="1200"/>
              </a:spcAft>
              <a:buFont typeface="Arial" panose="020B0604020202020204" pitchFamily="34" charset="0"/>
              <a:buChar char="•"/>
            </a:pPr>
            <a:r>
              <a:rPr lang="en-US" sz="3000" dirty="0">
                <a:latin typeface="+mj-lt"/>
                <a:cs typeface="Arial" panose="020B0604020202020204" pitchFamily="34" charset="0"/>
              </a:rPr>
              <a:t>Jurisdictional Funding Support</a:t>
            </a:r>
          </a:p>
          <a:p>
            <a:pPr marL="800100" lvl="1" indent="-342900">
              <a:spcAft>
                <a:spcPts val="1200"/>
              </a:spcAft>
              <a:buFont typeface="Arial" panose="020B0604020202020204" pitchFamily="34" charset="0"/>
              <a:buChar char="•"/>
            </a:pPr>
            <a:r>
              <a:rPr lang="en-US" sz="3000" dirty="0">
                <a:latin typeface="+mj-lt"/>
                <a:cs typeface="Arial" panose="020B0604020202020204" pitchFamily="34" charset="0"/>
              </a:rPr>
              <a:t>MARTA Tax Collections</a:t>
            </a:r>
          </a:p>
          <a:p>
            <a:pPr marL="800100" lvl="1" indent="-342900">
              <a:spcAft>
                <a:spcPts val="1200"/>
              </a:spcAft>
              <a:buFont typeface="Arial" panose="020B0604020202020204" pitchFamily="34" charset="0"/>
              <a:buChar char="•"/>
            </a:pPr>
            <a:r>
              <a:rPr lang="en-US" sz="3000" dirty="0">
                <a:latin typeface="+mj-lt"/>
                <a:cs typeface="Arial" panose="020B0604020202020204" pitchFamily="34" charset="0"/>
              </a:rPr>
              <a:t>Operating Sources of Funds </a:t>
            </a:r>
          </a:p>
          <a:p>
            <a:pPr marL="800100" lvl="1" indent="-342900">
              <a:spcAft>
                <a:spcPts val="1200"/>
              </a:spcAft>
              <a:buFont typeface="Arial" panose="020B0604020202020204" pitchFamily="34" charset="0"/>
              <a:buChar char="•"/>
            </a:pPr>
            <a:r>
              <a:rPr lang="en-US" sz="3000" dirty="0">
                <a:latin typeface="+mj-lt"/>
                <a:cs typeface="Arial" panose="020B0604020202020204" pitchFamily="34" charset="0"/>
              </a:rPr>
              <a:t>Capital Sources of Funds</a:t>
            </a:r>
          </a:p>
        </p:txBody>
      </p:sp>
      <p:sp>
        <p:nvSpPr>
          <p:cNvPr id="5" name="Slide Number Placeholder 4"/>
          <p:cNvSpPr>
            <a:spLocks noGrp="1"/>
          </p:cNvSpPr>
          <p:nvPr>
            <p:ph type="sldNum" sz="quarter" idx="4294967295"/>
          </p:nvPr>
        </p:nvSpPr>
        <p:spPr>
          <a:xfrm>
            <a:off x="6553200" y="6356358"/>
            <a:ext cx="2133600" cy="365125"/>
          </a:xfrm>
          <a:prstGeom prst="rect">
            <a:avLst/>
          </a:prstGeom>
        </p:spPr>
        <p:txBody>
          <a:bodyPr/>
          <a:lstStyle/>
          <a:p>
            <a:pPr>
              <a:defRPr/>
            </a:pPr>
            <a:fld id="{AAE6AD81-66AD-461E-A6C4-7ADBBEA11C30}" type="slidenum">
              <a:rPr lang="en-US" smtClean="0"/>
              <a:pPr>
                <a:defRPr/>
              </a:pPr>
              <a:t>1</a:t>
            </a:fld>
            <a:endParaRPr lang="en-US" dirty="0"/>
          </a:p>
        </p:txBody>
      </p:sp>
    </p:spTree>
    <p:extLst>
      <p:ext uri="{BB962C8B-B14F-4D97-AF65-F5344CB8AC3E}">
        <p14:creationId xmlns:p14="http://schemas.microsoft.com/office/powerpoint/2010/main" val="2380913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16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230" y="-15113"/>
            <a:ext cx="8229600" cy="1143000"/>
          </a:xfrm>
        </p:spPr>
        <p:txBody>
          <a:bodyPr/>
          <a:lstStyle/>
          <a:p>
            <a:r>
              <a:rPr lang="en-US" dirty="0"/>
              <a:t>FTA Annual Apportionment</a:t>
            </a:r>
          </a:p>
        </p:txBody>
      </p:sp>
      <p:sp>
        <p:nvSpPr>
          <p:cNvPr id="3" name="Content Placeholder 2"/>
          <p:cNvSpPr>
            <a:spLocks noGrp="1"/>
          </p:cNvSpPr>
          <p:nvPr>
            <p:ph idx="1"/>
          </p:nvPr>
        </p:nvSpPr>
        <p:spPr>
          <a:xfrm>
            <a:off x="457200" y="1600200"/>
            <a:ext cx="5091830" cy="4525963"/>
          </a:xfrm>
        </p:spPr>
        <p:txBody>
          <a:bodyPr/>
          <a:lstStyle/>
          <a:p>
            <a:r>
              <a:rPr lang="en-US" dirty="0"/>
              <a:t>MARTA is the designated recipient for the Atlanta UZA </a:t>
            </a:r>
          </a:p>
          <a:p>
            <a:r>
              <a:rPr lang="en-US" dirty="0"/>
              <a:t>MARTA Grants is responsible for splitting up the allocation amongst the various transit partners and counties in the Atlanta UZA</a:t>
            </a:r>
          </a:p>
          <a:p>
            <a:endParaRPr lang="en-US" dirty="0"/>
          </a:p>
        </p:txBody>
      </p:sp>
      <p:graphicFrame>
        <p:nvGraphicFramePr>
          <p:cNvPr id="4" name="Diagram 3"/>
          <p:cNvGraphicFramePr/>
          <p:nvPr>
            <p:extLst/>
          </p:nvPr>
        </p:nvGraphicFramePr>
        <p:xfrm>
          <a:off x="4081398" y="117907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37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0"/>
            <a:ext cx="8229600" cy="1143000"/>
          </a:xfrm>
        </p:spPr>
        <p:txBody>
          <a:bodyPr/>
          <a:lstStyle/>
          <a:p>
            <a:r>
              <a:rPr lang="en-US" dirty="0"/>
              <a:t>MARTA Funding Split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033410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C563698B-321A-0340-9C10-11FFEA0AE9F5}" type="slidenum">
              <a:rPr lang="en-US" smtClean="0"/>
              <a:t>21</a:t>
            </a:fld>
            <a:endParaRPr lang="en-US"/>
          </a:p>
        </p:txBody>
      </p:sp>
    </p:spTree>
    <p:extLst>
      <p:ext uri="{BB962C8B-B14F-4D97-AF65-F5344CB8AC3E}">
        <p14:creationId xmlns:p14="http://schemas.microsoft.com/office/powerpoint/2010/main" val="193977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graphicEl>
                                              <a:dgm id="{B8E4CBA3-0983-45D0-9BB7-FB5381FA7914}"/>
                                            </p:graphicEl>
                                          </p:spTgt>
                                        </p:tgtEl>
                                        <p:attrNameLst>
                                          <p:attrName>style.visibility</p:attrName>
                                        </p:attrNameLst>
                                      </p:cBhvr>
                                      <p:to>
                                        <p:strVal val="visible"/>
                                      </p:to>
                                    </p:set>
                                    <p:anim calcmode="lin" valueType="num">
                                      <p:cBhvr>
                                        <p:cTn id="7" dur="500" fill="hold"/>
                                        <p:tgtEl>
                                          <p:spTgt spid="10">
                                            <p:graphicEl>
                                              <a:dgm id="{B8E4CBA3-0983-45D0-9BB7-FB5381FA7914}"/>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B8E4CBA3-0983-45D0-9BB7-FB5381FA7914}"/>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dgm id="{B8E4CBA3-0983-45D0-9BB7-FB5381FA791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graphicEl>
                                              <a:dgm id="{373F4A75-5301-40BD-A44F-8EF6D86BED78}"/>
                                            </p:graphicEl>
                                          </p:spTgt>
                                        </p:tgtEl>
                                        <p:attrNameLst>
                                          <p:attrName>style.visibility</p:attrName>
                                        </p:attrNameLst>
                                      </p:cBhvr>
                                      <p:to>
                                        <p:strVal val="visible"/>
                                      </p:to>
                                    </p:set>
                                    <p:anim calcmode="lin" valueType="num">
                                      <p:cBhvr>
                                        <p:cTn id="14" dur="500" fill="hold"/>
                                        <p:tgtEl>
                                          <p:spTgt spid="10">
                                            <p:graphicEl>
                                              <a:dgm id="{373F4A75-5301-40BD-A44F-8EF6D86BED78}"/>
                                            </p:graphicEl>
                                          </p:spTgt>
                                        </p:tgtEl>
                                        <p:attrNameLst>
                                          <p:attrName>ppt_w</p:attrName>
                                        </p:attrNameLst>
                                      </p:cBhvr>
                                      <p:tavLst>
                                        <p:tav tm="0">
                                          <p:val>
                                            <p:fltVal val="0"/>
                                          </p:val>
                                        </p:tav>
                                        <p:tav tm="100000">
                                          <p:val>
                                            <p:strVal val="#ppt_w"/>
                                          </p:val>
                                        </p:tav>
                                      </p:tavLst>
                                    </p:anim>
                                    <p:anim calcmode="lin" valueType="num">
                                      <p:cBhvr>
                                        <p:cTn id="15" dur="500" fill="hold"/>
                                        <p:tgtEl>
                                          <p:spTgt spid="10">
                                            <p:graphicEl>
                                              <a:dgm id="{373F4A75-5301-40BD-A44F-8EF6D86BED78}"/>
                                            </p:graphicEl>
                                          </p:spTgt>
                                        </p:tgtEl>
                                        <p:attrNameLst>
                                          <p:attrName>ppt_h</p:attrName>
                                        </p:attrNameLst>
                                      </p:cBhvr>
                                      <p:tavLst>
                                        <p:tav tm="0">
                                          <p:val>
                                            <p:fltVal val="0"/>
                                          </p:val>
                                        </p:tav>
                                        <p:tav tm="100000">
                                          <p:val>
                                            <p:strVal val="#ppt_h"/>
                                          </p:val>
                                        </p:tav>
                                      </p:tavLst>
                                    </p:anim>
                                    <p:animEffect transition="in" filter="fade">
                                      <p:cBhvr>
                                        <p:cTn id="16" dur="500"/>
                                        <p:tgtEl>
                                          <p:spTgt spid="10">
                                            <p:graphicEl>
                                              <a:dgm id="{373F4A75-5301-40BD-A44F-8EF6D86BED7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graphicEl>
                                              <a:dgm id="{3B9174B7-AAEF-4535-B5D2-3F21679256D3}"/>
                                            </p:graphicEl>
                                          </p:spTgt>
                                        </p:tgtEl>
                                        <p:attrNameLst>
                                          <p:attrName>style.visibility</p:attrName>
                                        </p:attrNameLst>
                                      </p:cBhvr>
                                      <p:to>
                                        <p:strVal val="visible"/>
                                      </p:to>
                                    </p:set>
                                    <p:anim calcmode="lin" valueType="num">
                                      <p:cBhvr>
                                        <p:cTn id="21" dur="500" fill="hold"/>
                                        <p:tgtEl>
                                          <p:spTgt spid="10">
                                            <p:graphicEl>
                                              <a:dgm id="{3B9174B7-AAEF-4535-B5D2-3F21679256D3}"/>
                                            </p:graphicEl>
                                          </p:spTgt>
                                        </p:tgtEl>
                                        <p:attrNameLst>
                                          <p:attrName>ppt_w</p:attrName>
                                        </p:attrNameLst>
                                      </p:cBhvr>
                                      <p:tavLst>
                                        <p:tav tm="0">
                                          <p:val>
                                            <p:fltVal val="0"/>
                                          </p:val>
                                        </p:tav>
                                        <p:tav tm="100000">
                                          <p:val>
                                            <p:strVal val="#ppt_w"/>
                                          </p:val>
                                        </p:tav>
                                      </p:tavLst>
                                    </p:anim>
                                    <p:anim calcmode="lin" valueType="num">
                                      <p:cBhvr>
                                        <p:cTn id="22" dur="500" fill="hold"/>
                                        <p:tgtEl>
                                          <p:spTgt spid="10">
                                            <p:graphicEl>
                                              <a:dgm id="{3B9174B7-AAEF-4535-B5D2-3F21679256D3}"/>
                                            </p:graphicEl>
                                          </p:spTgt>
                                        </p:tgtEl>
                                        <p:attrNameLst>
                                          <p:attrName>ppt_h</p:attrName>
                                        </p:attrNameLst>
                                      </p:cBhvr>
                                      <p:tavLst>
                                        <p:tav tm="0">
                                          <p:val>
                                            <p:fltVal val="0"/>
                                          </p:val>
                                        </p:tav>
                                        <p:tav tm="100000">
                                          <p:val>
                                            <p:strVal val="#ppt_h"/>
                                          </p:val>
                                        </p:tav>
                                      </p:tavLst>
                                    </p:anim>
                                    <p:animEffect transition="in" filter="fade">
                                      <p:cBhvr>
                                        <p:cTn id="23" dur="500"/>
                                        <p:tgtEl>
                                          <p:spTgt spid="10">
                                            <p:graphicEl>
                                              <a:dgm id="{3B9174B7-AAEF-4535-B5D2-3F21679256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933396755"/>
              </p:ext>
            </p:extLst>
          </p:nvPr>
        </p:nvGraphicFramePr>
        <p:xfrm>
          <a:off x="421298" y="1211506"/>
          <a:ext cx="8499964" cy="51717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5711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525" y="-114300"/>
            <a:ext cx="8229600" cy="1143000"/>
          </a:xfrm>
        </p:spPr>
        <p:txBody>
          <a:bodyPr/>
          <a:lstStyle/>
          <a:p>
            <a:r>
              <a:rPr lang="en-US" dirty="0"/>
              <a:t>Non Traditional Initiatives </a:t>
            </a:r>
          </a:p>
        </p:txBody>
      </p:sp>
      <p:sp>
        <p:nvSpPr>
          <p:cNvPr id="3" name="Content Placeholder 2"/>
          <p:cNvSpPr>
            <a:spLocks noGrp="1"/>
          </p:cNvSpPr>
          <p:nvPr>
            <p:ph idx="1"/>
          </p:nvPr>
        </p:nvSpPr>
        <p:spPr/>
        <p:txBody>
          <a:bodyPr/>
          <a:lstStyle/>
          <a:p>
            <a:r>
              <a:rPr lang="en-US" dirty="0"/>
              <a:t>Transit Oriented Development (TOD Planning)</a:t>
            </a:r>
          </a:p>
          <a:p>
            <a:r>
              <a:rPr lang="en-US" dirty="0"/>
              <a:t>Incidental Use Requests</a:t>
            </a:r>
          </a:p>
          <a:p>
            <a:r>
              <a:rPr lang="en-US" dirty="0"/>
              <a:t>Mobility Management (Rides to Wellness)</a:t>
            </a:r>
          </a:p>
        </p:txBody>
      </p:sp>
    </p:spTree>
    <p:extLst>
      <p:ext uri="{BB962C8B-B14F-4D97-AF65-F5344CB8AC3E}">
        <p14:creationId xmlns:p14="http://schemas.microsoft.com/office/powerpoint/2010/main" val="1119459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8657" y="4581833"/>
            <a:ext cx="6967678" cy="1515620"/>
          </a:xfrm>
        </p:spPr>
        <p:txBody>
          <a:bodyPr>
            <a:normAutofit fontScale="90000"/>
          </a:bodyPr>
          <a:lstStyle/>
          <a:p>
            <a:r>
              <a:rPr lang="en-US" sz="8800" dirty="0"/>
              <a:t>     Questions???</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C563698B-321A-0340-9C10-11FFEA0AE9F5}" type="slidenum">
              <a:rPr lang="en-US" smtClean="0"/>
              <a:t>24</a:t>
            </a:fld>
            <a:endParaRPr lang="en-US"/>
          </a:p>
        </p:txBody>
      </p:sp>
      <p:pic>
        <p:nvPicPr>
          <p:cNvPr id="2050" name="Picture 2" descr="http://wdy.h-cdn.co/assets/15/30/980x490/landscape-1437772772-money-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015" y="1462753"/>
            <a:ext cx="5971675" cy="298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0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131" y="-94880"/>
            <a:ext cx="8229600" cy="1143000"/>
          </a:xfrm>
        </p:spPr>
        <p:txBody>
          <a:bodyPr/>
          <a:lstStyle/>
          <a:p>
            <a:r>
              <a:rPr lang="en-US" dirty="0"/>
              <a:t>Let’s Stay in Touch!</a:t>
            </a:r>
          </a:p>
        </p:txBody>
      </p:sp>
      <p:sp>
        <p:nvSpPr>
          <p:cNvPr id="3" name="Content Placeholder 2"/>
          <p:cNvSpPr>
            <a:spLocks noGrp="1"/>
          </p:cNvSpPr>
          <p:nvPr>
            <p:ph idx="1"/>
          </p:nvPr>
        </p:nvSpPr>
        <p:spPr/>
        <p:txBody>
          <a:bodyPr>
            <a:normAutofit/>
          </a:bodyPr>
          <a:lstStyle/>
          <a:p>
            <a:pPr marL="0" indent="0">
              <a:buNone/>
            </a:pPr>
            <a:endParaRPr lang="en-US" dirty="0"/>
          </a:p>
          <a:p>
            <a:pPr marL="0" indent="0" algn="ctr">
              <a:buNone/>
            </a:pPr>
            <a:r>
              <a:rPr lang="en-US" dirty="0"/>
              <a:t>Onyinye Akujuo, Director of Grant Programs</a:t>
            </a:r>
          </a:p>
          <a:p>
            <a:pPr marL="0" indent="0" algn="ctr">
              <a:buNone/>
            </a:pPr>
            <a:r>
              <a:rPr lang="en-US" dirty="0"/>
              <a:t>Metropolitan Atlanta Regional Transit Authority</a:t>
            </a:r>
          </a:p>
          <a:p>
            <a:pPr marL="0" indent="0" algn="ctr">
              <a:buNone/>
            </a:pPr>
            <a:endParaRPr lang="en-US" dirty="0"/>
          </a:p>
          <a:p>
            <a:pPr marL="0" indent="0" algn="ctr">
              <a:buNone/>
            </a:pPr>
            <a:endParaRPr lang="en-US" dirty="0">
              <a:hlinkClick r:id="rId2"/>
            </a:endParaRPr>
          </a:p>
          <a:p>
            <a:pPr marL="0" indent="0" algn="ctr">
              <a:buNone/>
            </a:pPr>
            <a:endParaRPr lang="en-US" dirty="0">
              <a:hlinkClick r:id="rId2"/>
            </a:endParaRPr>
          </a:p>
          <a:p>
            <a:pPr marL="0" indent="0" algn="ctr">
              <a:buNone/>
            </a:pPr>
            <a:r>
              <a:rPr lang="en-US" dirty="0">
                <a:hlinkClick r:id="rId2"/>
              </a:rPr>
              <a:t>oakujuo@itsmarta.com</a:t>
            </a:r>
            <a:endParaRPr lang="en-US" dirty="0"/>
          </a:p>
          <a:p>
            <a:pPr marL="0" indent="0" algn="ctr">
              <a:buNone/>
            </a:pPr>
            <a:endParaRPr lang="en-US" dirty="0"/>
          </a:p>
        </p:txBody>
      </p:sp>
      <p:pic>
        <p:nvPicPr>
          <p:cNvPr id="4" name="Picture 2" descr="http://az616578.vo.msecnd.net/files/2016/03/10/635932333103003837-1742737742_love-of-mo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427766"/>
            <a:ext cx="2553493" cy="170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59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15165"/>
            <a:ext cx="8229600" cy="400110"/>
          </a:xfrm>
          <a:prstGeom prst="rect">
            <a:avLst/>
          </a:prstGeom>
          <a:gradFill>
            <a:gsLst>
              <a:gs pos="0">
                <a:srgbClr val="FFC000"/>
              </a:gs>
              <a:gs pos="100000">
                <a:srgbClr val="FFC000">
                  <a:alpha val="0"/>
                </a:srgbClr>
              </a:gs>
            </a:gsLst>
            <a:lin ang="0" scaled="0"/>
          </a:gradFill>
        </p:spPr>
        <p:txBody>
          <a:bodyPr wrap="square" rtlCol="0">
            <a:spAutoFit/>
          </a:bodyPr>
          <a:lstStyle/>
          <a:p>
            <a:r>
              <a:rPr lang="en-US" dirty="0">
                <a:latin typeface="Century Gothic" panose="020B0502020202020204" pitchFamily="34" charset="0"/>
              </a:rPr>
              <a:t>Experienced oversight and governance…</a:t>
            </a:r>
          </a:p>
        </p:txBody>
      </p:sp>
      <p:sp>
        <p:nvSpPr>
          <p:cNvPr id="3" name="Rectangle 2"/>
          <p:cNvSpPr/>
          <p:nvPr/>
        </p:nvSpPr>
        <p:spPr>
          <a:xfrm>
            <a:off x="424070" y="1943993"/>
            <a:ext cx="8338930" cy="4478149"/>
          </a:xfrm>
          <a:prstGeom prst="rect">
            <a:avLst/>
          </a:prstGeom>
        </p:spPr>
        <p:txBody>
          <a:bodyPr wrap="square" lIns="0" tIns="0" rIns="0" bIns="0">
            <a:spAutoFit/>
          </a:bodyPr>
          <a:lstStyle/>
          <a:p>
            <a:pPr algn="ctr">
              <a:spcAft>
                <a:spcPts val="600"/>
              </a:spcAft>
            </a:pPr>
            <a:r>
              <a:rPr lang="en-US" dirty="0">
                <a:latin typeface="+mn-lt"/>
              </a:rPr>
              <a:t>THE METROPOLITAN ATLANTA RAPID TRANSIT OVERVIEW COMMITTEE </a:t>
            </a:r>
            <a:r>
              <a:rPr lang="en-US" b="1" dirty="0">
                <a:latin typeface="+mn-lt"/>
              </a:rPr>
              <a:t>(MARTOC) </a:t>
            </a:r>
          </a:p>
          <a:p>
            <a:pPr algn="ctr"/>
            <a:r>
              <a:rPr lang="en-US" dirty="0">
                <a:latin typeface="Arial" panose="020B0604020202020204" pitchFamily="34" charset="0"/>
                <a:cs typeface="Arial" panose="020B0604020202020204" pitchFamily="34" charset="0"/>
              </a:rPr>
              <a:t>Joint (House/Senate) committee, comprised of 12 legislators</a:t>
            </a:r>
          </a:p>
          <a:p>
            <a:pPr algn="ctr"/>
            <a:r>
              <a:rPr lang="en-US" b="1" dirty="0">
                <a:latin typeface="Arial" panose="020B0604020202020204" pitchFamily="34" charset="0"/>
                <a:cs typeface="Arial" panose="020B0604020202020204" pitchFamily="34" charset="0"/>
              </a:rPr>
              <a:t>________________________________________________________</a:t>
            </a:r>
          </a:p>
          <a:p>
            <a:pPr algn="ctr"/>
            <a:r>
              <a:rPr lang="en-US" b="1" cap="all" dirty="0">
                <a:latin typeface="Arial" panose="020B0604020202020204" pitchFamily="34" charset="0"/>
                <a:cs typeface="Arial" panose="020B0604020202020204" pitchFamily="34" charset="0"/>
              </a:rPr>
              <a:t>Board of Directors</a:t>
            </a:r>
          </a:p>
          <a:p>
            <a:pPr algn="ctr">
              <a:spcAft>
                <a:spcPts val="1200"/>
              </a:spcAft>
            </a:pPr>
            <a:r>
              <a:rPr lang="en-US" dirty="0">
                <a:latin typeface="Arial" panose="020B0604020202020204" pitchFamily="34" charset="0"/>
                <a:cs typeface="Arial" panose="020B0604020202020204" pitchFamily="34" charset="0"/>
              </a:rPr>
              <a:t>MARTA is governed by a 14 member Board</a:t>
            </a:r>
          </a:p>
          <a:p>
            <a:pPr marL="800100" lvl="1" indent="-342900">
              <a:spcAft>
                <a:spcPts val="0"/>
              </a:spcAft>
              <a:buFont typeface="Arial" panose="020B0604020202020204" pitchFamily="34" charset="0"/>
              <a:buChar char="•"/>
            </a:pPr>
            <a:r>
              <a:rPr lang="en-US" b="1" dirty="0">
                <a:latin typeface="Arial" panose="020B0604020202020204" pitchFamily="34" charset="0"/>
                <a:cs typeface="Arial" panose="020B0604020202020204" pitchFamily="34" charset="0"/>
              </a:rPr>
              <a:t>Twelve members </a:t>
            </a:r>
            <a:r>
              <a:rPr lang="en-US" dirty="0">
                <a:latin typeface="Arial" panose="020B0604020202020204" pitchFamily="34" charset="0"/>
                <a:cs typeface="Arial" panose="020B0604020202020204" pitchFamily="34" charset="0"/>
              </a:rPr>
              <a:t>representing Clayton, DeKalb and Fulton Counties and the City of Atlanta</a:t>
            </a:r>
          </a:p>
          <a:p>
            <a:pPr lvl="1">
              <a:spcAft>
                <a:spcPts val="0"/>
              </a:spcAft>
            </a:pPr>
            <a:endParaRPr lang="en-US" dirty="0">
              <a:latin typeface="Arial" panose="020B0604020202020204" pitchFamily="34" charset="0"/>
              <a:cs typeface="Arial" panose="020B0604020202020204" pitchFamily="34" charset="0"/>
            </a:endParaRPr>
          </a:p>
          <a:p>
            <a:pPr marL="365760" fontAlgn="t">
              <a:spcBef>
                <a:spcPts val="0"/>
              </a:spcBef>
              <a:spcAft>
                <a:spcPts val="0"/>
              </a:spcAft>
            </a:pPr>
            <a:r>
              <a:rPr lang="en-US" sz="1600" dirty="0">
                <a:solidFill>
                  <a:srgbClr val="00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City of Atlanta (3)		DeKalb County (4)</a:t>
            </a:r>
          </a:p>
          <a:p>
            <a:pPr marL="365760" fontAlgn="t">
              <a:spcBef>
                <a:spcPts val="0"/>
              </a:spcBef>
              <a:spcAft>
                <a:spcPts val="1200"/>
              </a:spcAft>
            </a:pPr>
            <a:r>
              <a:rPr lang="en-US" sz="1600" dirty="0">
                <a:latin typeface="Arial" panose="020B0604020202020204" pitchFamily="34" charset="0"/>
                <a:cs typeface="Arial" panose="020B0604020202020204" pitchFamily="34" charset="0"/>
              </a:rPr>
              <a:t>		Fulton County (3)		Clayton County (2)</a:t>
            </a:r>
          </a:p>
          <a:p>
            <a:pPr marL="800100" lvl="1" indent="-342900">
              <a:buFont typeface="Arial" panose="020B0604020202020204" pitchFamily="34" charset="0"/>
              <a:buChar char="•"/>
            </a:pPr>
            <a:r>
              <a:rPr lang="en-US" b="1" dirty="0">
                <a:latin typeface="Arial" panose="020B0604020202020204" pitchFamily="34" charset="0"/>
                <a:cs typeface="Arial" panose="020B0604020202020204" pitchFamily="34" charset="0"/>
              </a:rPr>
              <a:t>Two ex-officio </a:t>
            </a:r>
            <a:r>
              <a:rPr lang="en-US" dirty="0">
                <a:latin typeface="Arial" panose="020B0604020202020204" pitchFamily="34" charset="0"/>
                <a:cs typeface="Arial" panose="020B0604020202020204" pitchFamily="34" charset="0"/>
              </a:rPr>
              <a:t>members appointed by the State of Georgia</a:t>
            </a:r>
            <a:endParaRPr lang="en-US" b="1" dirty="0">
              <a:latin typeface="Arial" panose="020B0604020202020204" pitchFamily="34" charset="0"/>
              <a:cs typeface="Arial" panose="020B0604020202020204" pitchFamily="34" charset="0"/>
            </a:endParaRPr>
          </a:p>
          <a:p>
            <a:pPr marL="804672" lvl="2"/>
            <a:r>
              <a:rPr lang="en-US" b="1" dirty="0">
                <a:latin typeface="Arial" panose="020B0604020202020204" pitchFamily="34" charset="0"/>
                <a:cs typeface="Arial" panose="020B0604020202020204" pitchFamily="34" charset="0"/>
              </a:rPr>
              <a:t>GDOT (non-voting) (1)              GRTA (voting) (1)</a:t>
            </a:r>
          </a:p>
          <a:p>
            <a:pPr marL="804672" lvl="2"/>
            <a:endParaRPr lang="en-US"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b="1" dirty="0">
                <a:latin typeface="Arial" panose="020B0604020202020204" pitchFamily="34" charset="0"/>
                <a:cs typeface="Arial" panose="020B0604020202020204" pitchFamily="34" charset="0"/>
              </a:rPr>
              <a:t>MARTA Act is governing legislation identifying sales tax proceeds</a:t>
            </a:r>
          </a:p>
          <a:p>
            <a:pPr marL="347472" lvl="1"/>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6553200" y="6356358"/>
            <a:ext cx="2133600" cy="365125"/>
          </a:xfrm>
          <a:prstGeom prst="rect">
            <a:avLst/>
          </a:prstGeom>
        </p:spPr>
        <p:txBody>
          <a:bodyPr/>
          <a:lstStyle/>
          <a:p>
            <a:pPr>
              <a:defRPr/>
            </a:pPr>
            <a:fld id="{AAE6AD81-66AD-461E-A6C4-7ADBBEA11C30}" type="slidenum">
              <a:rPr lang="en-US" smtClean="0"/>
              <a:pPr>
                <a:defRPr/>
              </a:pPr>
              <a:t>2</a:t>
            </a:fld>
            <a:endParaRPr lang="en-US" dirty="0"/>
          </a:p>
        </p:txBody>
      </p:sp>
    </p:spTree>
    <p:extLst>
      <p:ext uri="{BB962C8B-B14F-4D97-AF65-F5344CB8AC3E}">
        <p14:creationId xmlns:p14="http://schemas.microsoft.com/office/powerpoint/2010/main" val="23688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63698B-321A-0340-9C10-11FFEA0AE9F5}" type="slidenum">
              <a:rPr lang="en-US" smtClean="0"/>
              <a:t>3</a:t>
            </a:fld>
            <a:endParaRPr lang="en-US"/>
          </a:p>
        </p:txBody>
      </p:sp>
      <p:sp>
        <p:nvSpPr>
          <p:cNvPr id="3" name="Rectangle 2"/>
          <p:cNvSpPr/>
          <p:nvPr/>
        </p:nvSpPr>
        <p:spPr>
          <a:xfrm>
            <a:off x="487017" y="1896765"/>
            <a:ext cx="8199783" cy="4247317"/>
          </a:xfrm>
          <a:prstGeom prst="rect">
            <a:avLst/>
          </a:prstGeom>
        </p:spPr>
        <p:txBody>
          <a:bodyPr wrap="square">
            <a:spAutoFit/>
          </a:bodyPr>
          <a:lstStyle/>
          <a:p>
            <a:pPr marL="182880" lvl="1" indent="-182880">
              <a:spcAft>
                <a:spcPts val="600"/>
              </a:spcAft>
              <a:buFont typeface="Arial" pitchFamily="34" charset="0"/>
              <a:buChar char="•"/>
              <a:defRPr/>
            </a:pPr>
            <a:r>
              <a:rPr lang="en-US" sz="2400" b="1" dirty="0">
                <a:latin typeface="Arial" panose="020B0604020202020204" pitchFamily="34" charset="0"/>
                <a:cs typeface="Arial" panose="020B0604020202020204" pitchFamily="34" charset="0"/>
              </a:rPr>
              <a:t>Jurisdictions directly supporting MARTA with funding</a:t>
            </a:r>
          </a:p>
          <a:p>
            <a:pPr marL="800100" lvl="2" indent="-342900">
              <a:spcAft>
                <a:spcPts val="600"/>
              </a:spcAft>
              <a:buFont typeface="Courier New" panose="02070309020205020404" pitchFamily="49" charset="0"/>
              <a:buChar char="o"/>
              <a:defRPr/>
            </a:pPr>
            <a:r>
              <a:rPr lang="en-US" sz="2200" b="1" dirty="0">
                <a:latin typeface="Arial" panose="020B0604020202020204" pitchFamily="34" charset="0"/>
                <a:cs typeface="Arial" panose="020B0604020202020204" pitchFamily="34" charset="0"/>
              </a:rPr>
              <a:t>Clayton County</a:t>
            </a:r>
          </a:p>
          <a:p>
            <a:pPr marL="800100" lvl="2" indent="-342900">
              <a:spcAft>
                <a:spcPts val="600"/>
              </a:spcAft>
              <a:buFont typeface="Courier New" panose="02070309020205020404" pitchFamily="49" charset="0"/>
              <a:buChar char="o"/>
              <a:defRPr/>
            </a:pPr>
            <a:r>
              <a:rPr lang="en-US" sz="2200" b="1" dirty="0">
                <a:latin typeface="Arial" panose="020B0604020202020204" pitchFamily="34" charset="0"/>
                <a:cs typeface="Arial" panose="020B0604020202020204" pitchFamily="34" charset="0"/>
              </a:rPr>
              <a:t>DeKalb County</a:t>
            </a:r>
          </a:p>
          <a:p>
            <a:pPr marL="800100" lvl="2" indent="-342900">
              <a:spcAft>
                <a:spcPts val="600"/>
              </a:spcAft>
              <a:buFont typeface="Courier New" panose="02070309020205020404" pitchFamily="49" charset="0"/>
              <a:buChar char="o"/>
              <a:defRPr/>
            </a:pPr>
            <a:r>
              <a:rPr lang="en-US" sz="2200" b="1" dirty="0">
                <a:latin typeface="Arial" panose="020B0604020202020204" pitchFamily="34" charset="0"/>
                <a:cs typeface="Arial" panose="020B0604020202020204" pitchFamily="34" charset="0"/>
              </a:rPr>
              <a:t>Fulton County</a:t>
            </a:r>
          </a:p>
          <a:p>
            <a:pPr marL="800100" lvl="2" indent="-342900">
              <a:spcAft>
                <a:spcPts val="600"/>
              </a:spcAft>
              <a:buFont typeface="Courier New" panose="02070309020205020404" pitchFamily="49" charset="0"/>
              <a:buChar char="o"/>
              <a:defRPr/>
            </a:pPr>
            <a:r>
              <a:rPr lang="en-US" sz="2200" b="1" dirty="0">
                <a:latin typeface="Arial" panose="020B0604020202020204" pitchFamily="34" charset="0"/>
                <a:cs typeface="Arial" panose="020B0604020202020204" pitchFamily="34" charset="0"/>
              </a:rPr>
              <a:t>City of Atlanta</a:t>
            </a:r>
          </a:p>
          <a:p>
            <a:pPr marL="182880" lvl="1" indent="-182880">
              <a:spcAft>
                <a:spcPts val="600"/>
              </a:spcAft>
              <a:buFont typeface="Arial" pitchFamily="34" charset="0"/>
              <a:buChar char="•"/>
              <a:defRPr/>
            </a:pPr>
            <a:r>
              <a:rPr lang="en-US" sz="2200" b="1" dirty="0">
                <a:latin typeface="Arial" panose="020B0604020202020204" pitchFamily="34" charset="0"/>
                <a:cs typeface="Arial" panose="020B0604020202020204" pitchFamily="34" charset="0"/>
              </a:rPr>
              <a:t>Patrons</a:t>
            </a:r>
          </a:p>
          <a:p>
            <a:pPr marL="182880" lvl="1" indent="-182880">
              <a:spcAft>
                <a:spcPts val="600"/>
              </a:spcAft>
              <a:buFont typeface="Arial" pitchFamily="34" charset="0"/>
              <a:buChar char="•"/>
              <a:defRPr/>
            </a:pPr>
            <a:r>
              <a:rPr lang="en-US" sz="2400" b="1" dirty="0">
                <a:latin typeface="Arial" panose="020B0604020202020204" pitchFamily="34" charset="0"/>
                <a:cs typeface="Arial" panose="020B0604020202020204" pitchFamily="34" charset="0"/>
              </a:rPr>
              <a:t>Federal Government</a:t>
            </a:r>
          </a:p>
          <a:p>
            <a:pPr marL="182880" lvl="1" indent="-182880">
              <a:spcAft>
                <a:spcPts val="600"/>
              </a:spcAft>
              <a:buFont typeface="Arial" pitchFamily="34" charset="0"/>
              <a:buChar char="•"/>
              <a:defRPr/>
            </a:pPr>
            <a:r>
              <a:rPr lang="en-US" sz="2400" b="1" dirty="0">
                <a:latin typeface="Arial" panose="020B0604020202020204" pitchFamily="34" charset="0"/>
                <a:cs typeface="Arial" panose="020B0604020202020204" pitchFamily="34" charset="0"/>
              </a:rPr>
              <a:t>State Government</a:t>
            </a:r>
          </a:p>
          <a:p>
            <a:pPr marL="182880" lvl="1" indent="-182880">
              <a:spcAft>
                <a:spcPts val="600"/>
              </a:spcAft>
              <a:buFont typeface="Arial" pitchFamily="34" charset="0"/>
              <a:buChar char="•"/>
              <a:defRPr/>
            </a:pPr>
            <a:r>
              <a:rPr lang="en-US" sz="2400" b="1" dirty="0">
                <a:latin typeface="Arial" panose="020B0604020202020204" pitchFamily="34" charset="0"/>
                <a:cs typeface="Arial" panose="020B0604020202020204" pitchFamily="34" charset="0"/>
              </a:rPr>
              <a:t>Contractual Sources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457200" y="1315165"/>
            <a:ext cx="8229600" cy="369332"/>
          </a:xfrm>
          <a:prstGeom prst="rect">
            <a:avLst/>
          </a:prstGeom>
          <a:gradFill>
            <a:gsLst>
              <a:gs pos="0">
                <a:srgbClr val="FFC000"/>
              </a:gs>
              <a:gs pos="100000">
                <a:srgbClr val="FFC000">
                  <a:alpha val="0"/>
                </a:srgbClr>
              </a:gs>
            </a:gsLst>
            <a:lin ang="0" scaled="0"/>
          </a:gradFill>
        </p:spPr>
        <p:txBody>
          <a:bodyPr wrap="square" rtlCol="0">
            <a:spAutoFit/>
          </a:bodyPr>
          <a:lstStyle/>
          <a:p>
            <a:r>
              <a:rPr lang="en-US" dirty="0">
                <a:latin typeface="Century Gothic" panose="020B0502020202020204" pitchFamily="34" charset="0"/>
              </a:rPr>
              <a:t>Who supplies MARTA revenue…</a:t>
            </a:r>
          </a:p>
        </p:txBody>
      </p:sp>
    </p:spTree>
    <p:extLst>
      <p:ext uri="{BB962C8B-B14F-4D97-AF65-F5344CB8AC3E}">
        <p14:creationId xmlns:p14="http://schemas.microsoft.com/office/powerpoint/2010/main" val="331698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8477"/>
            <a:ext cx="7772400" cy="1470025"/>
          </a:xfrm>
        </p:spPr>
        <p:txBody>
          <a:bodyPr/>
          <a:lstStyle/>
          <a:p>
            <a:r>
              <a:rPr lang="en-US" dirty="0"/>
              <a:t>MARTA Tax Collections</a:t>
            </a:r>
          </a:p>
        </p:txBody>
      </p:sp>
      <p:sp>
        <p:nvSpPr>
          <p:cNvPr id="4" name="Slide Number Placeholder 3"/>
          <p:cNvSpPr>
            <a:spLocks noGrp="1"/>
          </p:cNvSpPr>
          <p:nvPr>
            <p:ph type="sldNum" sz="quarter" idx="12"/>
          </p:nvPr>
        </p:nvSpPr>
        <p:spPr/>
        <p:txBody>
          <a:bodyPr/>
          <a:lstStyle/>
          <a:p>
            <a:fld id="{C563698B-321A-0340-9C10-11FFEA0AE9F5}" type="slidenum">
              <a:rPr lang="en-US" smtClean="0"/>
              <a:t>4</a:t>
            </a:fld>
            <a:endParaRPr lang="en-US"/>
          </a:p>
        </p:txBody>
      </p:sp>
    </p:spTree>
    <p:extLst>
      <p:ext uri="{BB962C8B-B14F-4D97-AF65-F5344CB8AC3E}">
        <p14:creationId xmlns:p14="http://schemas.microsoft.com/office/powerpoint/2010/main" val="355287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8"/>
            <a:ext cx="2133600" cy="365125"/>
          </a:xfrm>
          <a:prstGeom prst="rect">
            <a:avLst/>
          </a:prstGeom>
        </p:spPr>
        <p:txBody>
          <a:bodyPr/>
          <a:lstStyle/>
          <a:p>
            <a:pPr>
              <a:defRPr/>
            </a:pPr>
            <a:fld id="{AAE6AD81-66AD-461E-A6C4-7ADBBEA11C30}" type="slidenum">
              <a:rPr lang="en-US" smtClean="0"/>
              <a:pPr>
                <a:defRPr/>
              </a:pPr>
              <a:t>5</a:t>
            </a:fld>
            <a:endParaRPr lang="en-US" dirty="0"/>
          </a:p>
        </p:txBody>
      </p:sp>
      <p:sp>
        <p:nvSpPr>
          <p:cNvPr id="8" name="TextBox 7"/>
          <p:cNvSpPr txBox="1"/>
          <p:nvPr/>
        </p:nvSpPr>
        <p:spPr>
          <a:xfrm>
            <a:off x="258990" y="2309102"/>
            <a:ext cx="3810000" cy="4431983"/>
          </a:xfrm>
          <a:prstGeom prst="rect">
            <a:avLst/>
          </a:prstGeom>
          <a:noFill/>
        </p:spPr>
        <p:txBody>
          <a:bodyPr wrap="square" rtlCol="0">
            <a:spAutoFit/>
          </a:bodyPr>
          <a:lstStyle/>
          <a:p>
            <a:endParaRPr lang="en-US" altLang="en-US" b="1" dirty="0">
              <a:latin typeface="Palatino Linotype" pitchFamily="18" charset="0"/>
            </a:endParaRPr>
          </a:p>
          <a:p>
            <a:pPr marL="365760" indent="-182880">
              <a:spcAft>
                <a:spcPts val="1200"/>
              </a:spcAft>
              <a:buFont typeface="Arial" charset="0"/>
              <a:buChar char="•"/>
            </a:pPr>
            <a:r>
              <a:rPr lang="en-US" altLang="en-US" dirty="0">
                <a:latin typeface="Arial" panose="020B0604020202020204" pitchFamily="34" charset="0"/>
                <a:cs typeface="Arial" panose="020B0604020202020204" pitchFamily="34" charset="0"/>
              </a:rPr>
              <a:t>1% Sales Tax collected from  Clayton, DeKalb, Fulton Counties and 1.5% collected from City of Atlanta</a:t>
            </a:r>
          </a:p>
          <a:p>
            <a:pPr marL="365760" indent="-182880">
              <a:spcAft>
                <a:spcPts val="1200"/>
              </a:spcAft>
              <a:buFont typeface="Arial" charset="0"/>
              <a:buChar char="•"/>
            </a:pPr>
            <a:r>
              <a:rPr lang="en-US" altLang="en-US" dirty="0">
                <a:latin typeface="Arial" panose="020B0604020202020204" pitchFamily="34" charset="0"/>
                <a:cs typeface="Arial" panose="020B0604020202020204" pitchFamily="34" charset="0"/>
              </a:rPr>
              <a:t>Title Ad Valorem Tax (TAVT) received from Fulton and DeKalb Counties</a:t>
            </a:r>
          </a:p>
          <a:p>
            <a:pPr marL="365760" indent="-182880">
              <a:spcAft>
                <a:spcPts val="1200"/>
              </a:spcAft>
              <a:buFont typeface="Arial" charset="0"/>
              <a:buChar char="•"/>
            </a:pPr>
            <a:r>
              <a:rPr lang="en-US" altLang="en-US" dirty="0">
                <a:latin typeface="Arial" panose="020B0604020202020204" pitchFamily="34" charset="0"/>
                <a:cs typeface="Arial" panose="020B0604020202020204" pitchFamily="34" charset="0"/>
              </a:rPr>
              <a:t>Broad and balanced - low reliance on volatile sectors</a:t>
            </a:r>
          </a:p>
          <a:p>
            <a:pPr lvl="1"/>
            <a:endParaRPr lang="en-US" sz="2400" dirty="0"/>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sp>
        <p:nvSpPr>
          <p:cNvPr id="2" name="TextBox 1"/>
          <p:cNvSpPr txBox="1"/>
          <p:nvPr/>
        </p:nvSpPr>
        <p:spPr>
          <a:xfrm>
            <a:off x="457200" y="1493838"/>
            <a:ext cx="8229600" cy="369332"/>
          </a:xfrm>
          <a:prstGeom prst="rect">
            <a:avLst/>
          </a:prstGeom>
          <a:gradFill>
            <a:gsLst>
              <a:gs pos="0">
                <a:srgbClr val="FFC000"/>
              </a:gs>
              <a:gs pos="100000">
                <a:srgbClr val="FFC000">
                  <a:alpha val="0"/>
                </a:srgbClr>
              </a:gs>
            </a:gsLst>
            <a:lin ang="0" scaled="0"/>
          </a:gradFill>
        </p:spPr>
        <p:txBody>
          <a:bodyPr wrap="square" rtlCol="0">
            <a:spAutoFit/>
          </a:bodyPr>
          <a:lstStyle/>
          <a:p>
            <a:r>
              <a:rPr lang="en-US" dirty="0">
                <a:latin typeface="Century Gothic" panose="020B0502020202020204" pitchFamily="34" charset="0"/>
              </a:rPr>
              <a:t>MARTA benefits from a broad balanced sales tax base…</a:t>
            </a:r>
          </a:p>
        </p:txBody>
      </p:sp>
      <p:graphicFrame>
        <p:nvGraphicFramePr>
          <p:cNvPr id="11" name="Chart 10"/>
          <p:cNvGraphicFramePr>
            <a:graphicFrameLocks/>
          </p:cNvGraphicFramePr>
          <p:nvPr>
            <p:extLst/>
          </p:nvPr>
        </p:nvGraphicFramePr>
        <p:xfrm>
          <a:off x="3965713" y="1585576"/>
          <a:ext cx="5105113" cy="49795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999383" y="6200580"/>
            <a:ext cx="3687417" cy="215444"/>
          </a:xfrm>
          <a:prstGeom prst="rect">
            <a:avLst/>
          </a:prstGeom>
          <a:noFill/>
        </p:spPr>
        <p:txBody>
          <a:bodyPr wrap="square" rtlCol="0">
            <a:spAutoFit/>
          </a:bodyPr>
          <a:lstStyle/>
          <a:p>
            <a:pPr algn="ctr"/>
            <a:r>
              <a:rPr lang="en-US" sz="800" i="1" dirty="0"/>
              <a:t>Source: Georgia Department of Revenue, June 2015</a:t>
            </a:r>
          </a:p>
        </p:txBody>
      </p:sp>
    </p:spTree>
    <p:extLst>
      <p:ext uri="{BB962C8B-B14F-4D97-AF65-F5344CB8AC3E}">
        <p14:creationId xmlns:p14="http://schemas.microsoft.com/office/powerpoint/2010/main" val="232505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93838"/>
            <a:ext cx="8229600" cy="369332"/>
          </a:xfrm>
          <a:prstGeom prst="rect">
            <a:avLst/>
          </a:prstGeom>
          <a:gradFill>
            <a:gsLst>
              <a:gs pos="0">
                <a:srgbClr val="FFC000"/>
              </a:gs>
              <a:gs pos="100000">
                <a:srgbClr val="FFC000">
                  <a:alpha val="0"/>
                </a:srgbClr>
              </a:gs>
            </a:gsLst>
            <a:lin ang="0" scaled="0"/>
          </a:gradFill>
        </p:spPr>
        <p:txBody>
          <a:bodyPr wrap="square" rtlCol="0">
            <a:spAutoFit/>
          </a:bodyPr>
          <a:lstStyle/>
          <a:p>
            <a:r>
              <a:rPr lang="en-US" dirty="0">
                <a:latin typeface="Century Gothic" panose="020B0502020202020204" pitchFamily="34" charset="0"/>
              </a:rPr>
              <a:t>MARTA benefits from increasing sales tax receipts…</a:t>
            </a:r>
          </a:p>
        </p:txBody>
      </p:sp>
      <p:sp>
        <p:nvSpPr>
          <p:cNvPr id="3" name="Rectangle 2"/>
          <p:cNvSpPr/>
          <p:nvPr/>
        </p:nvSpPr>
        <p:spPr>
          <a:xfrm>
            <a:off x="768244" y="5562608"/>
            <a:ext cx="7379527" cy="584775"/>
          </a:xfrm>
          <a:prstGeom prst="rect">
            <a:avLst/>
          </a:prstGeom>
        </p:spPr>
        <p:txBody>
          <a:bodyPr wrap="square">
            <a:spAutoFit/>
          </a:bodyPr>
          <a:lstStyle/>
          <a:p>
            <a:pPr marL="182880" lvl="1" indent="-182880">
              <a:spcAft>
                <a:spcPts val="600"/>
              </a:spcAft>
              <a:buFont typeface="Arial" pitchFamily="34" charset="0"/>
              <a:buChar char="•"/>
              <a:defRPr/>
            </a:pPr>
            <a:r>
              <a:rPr lang="en-US" sz="1600" b="1" dirty="0">
                <a:latin typeface="Arial" panose="020B0604020202020204" pitchFamily="34" charset="0"/>
                <a:cs typeface="Arial" panose="020B0604020202020204" pitchFamily="34" charset="0"/>
              </a:rPr>
              <a:t>Forecast Growth in Sales Tax </a:t>
            </a:r>
            <a:r>
              <a:rPr lang="en-US" sz="1600" dirty="0">
                <a:latin typeface="Arial" panose="020B0604020202020204" pitchFamily="34" charset="0"/>
                <a:cs typeface="Arial" panose="020B0604020202020204" pitchFamily="34" charset="0"/>
              </a:rPr>
              <a:t>provided by Georgia State University</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Economic Forecasting Center – March 2017</a:t>
            </a:r>
          </a:p>
        </p:txBody>
      </p:sp>
      <p:sp>
        <p:nvSpPr>
          <p:cNvPr id="5" name="TextBox 4"/>
          <p:cNvSpPr txBox="1"/>
          <p:nvPr/>
        </p:nvSpPr>
        <p:spPr>
          <a:xfrm>
            <a:off x="180857" y="3460272"/>
            <a:ext cx="369332" cy="602088"/>
          </a:xfrm>
          <a:prstGeom prst="rect">
            <a:avLst/>
          </a:prstGeom>
          <a:noFill/>
        </p:spPr>
        <p:txBody>
          <a:bodyPr vert="vert270" wrap="none" rtlCol="0">
            <a:spAutoFit/>
          </a:bodyPr>
          <a:lstStyle/>
          <a:p>
            <a:r>
              <a:rPr lang="en-US" sz="1200" dirty="0"/>
              <a:t>Millions</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667" y="3200408"/>
            <a:ext cx="633413" cy="23813"/>
          </a:xfrm>
          <a:prstGeom prst="rect">
            <a:avLst/>
          </a:prstGeom>
          <a:blipFill>
            <a:blip r:embed="rId3"/>
            <a:tile tx="0" ty="0" sx="100000" sy="100000" flip="none" algn="tl"/>
          </a:blipFill>
          <a:ln w="9525" cmpd="sng">
            <a:solidFill>
              <a:srgbClr val="FFFF00">
                <a:alpha val="93000"/>
              </a:srgbClr>
            </a:solidFill>
            <a:miter lim="800000"/>
            <a:headEnd/>
            <a:tailEnd/>
          </a:ln>
          <a:effectLs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693" y="3461630"/>
            <a:ext cx="536575" cy="23813"/>
          </a:xfrm>
          <a:prstGeom prst="rect">
            <a:avLst/>
          </a:prstGeom>
          <a:solidFill>
            <a:srgbClr val="FFFF00"/>
          </a:solidFill>
          <a:ln w="9525">
            <a:solidFill>
              <a:srgbClr val="FFFF00"/>
            </a:solidFill>
            <a:miter lim="800000"/>
            <a:headEnd/>
            <a:tailEnd/>
          </a:ln>
          <a:effectLst/>
          <a:extLst/>
        </p:spPr>
      </p:pic>
      <p:sp>
        <p:nvSpPr>
          <p:cNvPr id="9" name="TextBox 8"/>
          <p:cNvSpPr txBox="1"/>
          <p:nvPr/>
        </p:nvSpPr>
        <p:spPr>
          <a:xfrm>
            <a:off x="7428460" y="3086651"/>
            <a:ext cx="651204" cy="577081"/>
          </a:xfrm>
          <a:prstGeom prst="rect">
            <a:avLst/>
          </a:prstGeom>
          <a:noFill/>
        </p:spPr>
        <p:txBody>
          <a:bodyPr wrap="none" rtlCol="0">
            <a:spAutoFit/>
          </a:bodyPr>
          <a:lstStyle/>
          <a:p>
            <a:pPr algn="r"/>
            <a:r>
              <a:rPr lang="en-US" sz="1050" dirty="0"/>
              <a:t>Actual</a:t>
            </a:r>
          </a:p>
          <a:p>
            <a:pPr algn="r"/>
            <a:endParaRPr lang="en-US" sz="1050" dirty="0"/>
          </a:p>
          <a:p>
            <a:pPr algn="r"/>
            <a:r>
              <a:rPr lang="en-US" sz="1050" dirty="0"/>
              <a:t>Forecast</a:t>
            </a:r>
          </a:p>
        </p:txBody>
      </p:sp>
      <p:sp>
        <p:nvSpPr>
          <p:cNvPr id="8" name="Slide Number Placeholder 7"/>
          <p:cNvSpPr>
            <a:spLocks noGrp="1"/>
          </p:cNvSpPr>
          <p:nvPr>
            <p:ph type="sldNum" sz="quarter" idx="4294967295"/>
          </p:nvPr>
        </p:nvSpPr>
        <p:spPr>
          <a:xfrm>
            <a:off x="6553200" y="6356358"/>
            <a:ext cx="2133600" cy="365125"/>
          </a:xfrm>
          <a:prstGeom prst="rect">
            <a:avLst/>
          </a:prstGeom>
        </p:spPr>
        <p:txBody>
          <a:bodyPr/>
          <a:lstStyle/>
          <a:p>
            <a:pPr>
              <a:defRPr/>
            </a:pPr>
            <a:fld id="{AAE6AD81-66AD-461E-A6C4-7ADBBEA11C30}" type="slidenum">
              <a:rPr lang="en-US" smtClean="0"/>
              <a:pPr>
                <a:defRPr/>
              </a:pPr>
              <a:t>6</a:t>
            </a:fld>
            <a:endParaRPr lang="en-US" dirty="0"/>
          </a:p>
        </p:txBody>
      </p:sp>
      <p:graphicFrame>
        <p:nvGraphicFramePr>
          <p:cNvPr id="13" name="Chart 12"/>
          <p:cNvGraphicFramePr>
            <a:graphicFrameLocks/>
          </p:cNvGraphicFramePr>
          <p:nvPr>
            <p:extLst/>
          </p:nvPr>
        </p:nvGraphicFramePr>
        <p:xfrm>
          <a:off x="587412" y="2341289"/>
          <a:ext cx="6350572"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3714607374"/>
              </p:ext>
            </p:extLst>
          </p:nvPr>
        </p:nvGraphicFramePr>
        <p:xfrm>
          <a:off x="550189" y="2389716"/>
          <a:ext cx="6772275"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4469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930" y="1430875"/>
            <a:ext cx="8215136" cy="369332"/>
          </a:xfrm>
          <a:prstGeom prst="rect">
            <a:avLst/>
          </a:prstGeom>
          <a:gradFill>
            <a:gsLst>
              <a:gs pos="0">
                <a:srgbClr val="FFC000"/>
              </a:gs>
              <a:gs pos="100000">
                <a:srgbClr val="FFC000">
                  <a:alpha val="0"/>
                </a:srgbClr>
              </a:gs>
            </a:gsLst>
            <a:lin ang="0" scaled="0"/>
          </a:gradFill>
        </p:spPr>
        <p:txBody>
          <a:bodyPr wrap="square" rtlCol="0">
            <a:spAutoFit/>
          </a:bodyPr>
          <a:lstStyle/>
          <a:p>
            <a:r>
              <a:rPr lang="en-US" dirty="0">
                <a:latin typeface="Century Gothic" panose="020B0502020202020204" pitchFamily="34" charset="0"/>
              </a:rPr>
              <a:t>MARTA benefits from pledging TAVT…</a:t>
            </a:r>
          </a:p>
        </p:txBody>
      </p:sp>
      <p:sp>
        <p:nvSpPr>
          <p:cNvPr id="3" name="Rectangle 2"/>
          <p:cNvSpPr/>
          <p:nvPr/>
        </p:nvSpPr>
        <p:spPr>
          <a:xfrm>
            <a:off x="430930" y="5521404"/>
            <a:ext cx="8305800" cy="815608"/>
          </a:xfrm>
          <a:prstGeom prst="rect">
            <a:avLst/>
          </a:prstGeom>
        </p:spPr>
        <p:txBody>
          <a:bodyPr wrap="square">
            <a:spAutoFit/>
          </a:bodyPr>
          <a:lstStyle/>
          <a:p>
            <a:pPr marL="182880" indent="-182880">
              <a:spcAft>
                <a:spcPts val="600"/>
              </a:spcAft>
              <a:buFont typeface="Arial" pitchFamily="34" charset="0"/>
              <a:buChar char="•"/>
              <a:defRPr/>
            </a:pPr>
            <a:r>
              <a:rPr lang="en-US" sz="1400" dirty="0">
                <a:latin typeface="Arial" panose="020B0604020202020204" pitchFamily="34" charset="0"/>
                <a:cs typeface="Arial" panose="020B0604020202020204" pitchFamily="34" charset="0"/>
              </a:rPr>
              <a:t>TAVT started  March 1, 2013</a:t>
            </a:r>
          </a:p>
          <a:p>
            <a:pPr marL="182880" indent="-182880">
              <a:spcAft>
                <a:spcPts val="600"/>
              </a:spcAft>
              <a:buFont typeface="Arial" pitchFamily="34" charset="0"/>
              <a:buChar char="•"/>
              <a:defRPr/>
            </a:pPr>
            <a:r>
              <a:rPr lang="en-US" sz="1400" dirty="0">
                <a:latin typeface="Arial" panose="020B0604020202020204" pitchFamily="34" charset="0"/>
                <a:cs typeface="Arial" panose="020B0604020202020204" pitchFamily="34" charset="0"/>
              </a:rPr>
              <a:t>House Bill 202 Section 23 amends Section 48-5C-1, Official Code of Georgia Annotated upgraded MARTA to the levels of counties in the “make whole” provision with bipartisan support</a:t>
            </a:r>
          </a:p>
        </p:txBody>
      </p:sp>
      <p:graphicFrame>
        <p:nvGraphicFramePr>
          <p:cNvPr id="8" name="Chart 7"/>
          <p:cNvGraphicFramePr>
            <a:graphicFrameLocks/>
          </p:cNvGraphicFramePr>
          <p:nvPr>
            <p:extLst/>
          </p:nvPr>
        </p:nvGraphicFramePr>
        <p:xfrm>
          <a:off x="616832" y="2151999"/>
          <a:ext cx="7696200" cy="305818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1530" y="5181608"/>
            <a:ext cx="6324600" cy="246221"/>
          </a:xfrm>
          <a:prstGeom prst="rect">
            <a:avLst/>
          </a:prstGeom>
          <a:noFill/>
        </p:spPr>
        <p:txBody>
          <a:bodyPr wrap="square" rtlCol="0">
            <a:spAutoFit/>
          </a:bodyPr>
          <a:lstStyle/>
          <a:p>
            <a:r>
              <a:rPr lang="en-US" sz="1000" i="1" dirty="0"/>
              <a:t>Forecast Source:  Carl Vinson Institute of Government at The University of Georgia</a:t>
            </a:r>
          </a:p>
        </p:txBody>
      </p:sp>
      <p:sp>
        <p:nvSpPr>
          <p:cNvPr id="6" name="TextBox 5"/>
          <p:cNvSpPr txBox="1"/>
          <p:nvPr/>
        </p:nvSpPr>
        <p:spPr>
          <a:xfrm>
            <a:off x="622021" y="3333000"/>
            <a:ext cx="369332" cy="667812"/>
          </a:xfrm>
          <a:prstGeom prst="rect">
            <a:avLst/>
          </a:prstGeom>
          <a:noFill/>
        </p:spPr>
        <p:txBody>
          <a:bodyPr vert="vert270" wrap="none" rtlCol="0">
            <a:spAutoFit/>
          </a:bodyPr>
          <a:lstStyle/>
          <a:p>
            <a:r>
              <a:rPr lang="en-US" sz="1200" b="1" dirty="0"/>
              <a:t>Millions</a:t>
            </a:r>
            <a:endParaRPr lang="en-US" sz="1800" b="1" dirty="0"/>
          </a:p>
        </p:txBody>
      </p:sp>
      <p:cxnSp>
        <p:nvCxnSpPr>
          <p:cNvPr id="14" name="Straight Connector 13"/>
          <p:cNvCxnSpPr/>
          <p:nvPr/>
        </p:nvCxnSpPr>
        <p:spPr>
          <a:xfrm flipV="1">
            <a:off x="8480294" y="3731668"/>
            <a:ext cx="512871"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41313" y="3333000"/>
            <a:ext cx="784189" cy="507831"/>
          </a:xfrm>
          <a:prstGeom prst="rect">
            <a:avLst/>
          </a:prstGeom>
          <a:noFill/>
        </p:spPr>
        <p:txBody>
          <a:bodyPr wrap="none" rtlCol="0">
            <a:spAutoFit/>
          </a:bodyPr>
          <a:lstStyle/>
          <a:p>
            <a:r>
              <a:rPr lang="en-US" sz="900" dirty="0"/>
              <a:t>Actual</a:t>
            </a:r>
          </a:p>
          <a:p>
            <a:endParaRPr lang="en-US" sz="900" dirty="0"/>
          </a:p>
          <a:p>
            <a:r>
              <a:rPr lang="en-US" sz="900" dirty="0"/>
              <a:t>Make Whole</a:t>
            </a:r>
          </a:p>
        </p:txBody>
      </p:sp>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027" y="3448189"/>
            <a:ext cx="517525" cy="23813"/>
          </a:xfrm>
          <a:prstGeom prst="rect">
            <a:avLst/>
          </a:prstGeom>
          <a:solidFill>
            <a:srgbClr val="FFFF00"/>
          </a:solidFill>
          <a:ln>
            <a:solidFill>
              <a:srgbClr val="FFFF00"/>
            </a:solidFill>
          </a:ln>
          <a:effectLst/>
          <a:extLst/>
        </p:spPr>
      </p:pic>
      <p:sp>
        <p:nvSpPr>
          <p:cNvPr id="9" name="Slide Number Placeholder 8"/>
          <p:cNvSpPr>
            <a:spLocks noGrp="1"/>
          </p:cNvSpPr>
          <p:nvPr>
            <p:ph type="sldNum" sz="quarter" idx="4294967295"/>
          </p:nvPr>
        </p:nvSpPr>
        <p:spPr>
          <a:xfrm>
            <a:off x="6553200" y="6356358"/>
            <a:ext cx="2133600" cy="365125"/>
          </a:xfrm>
          <a:prstGeom prst="rect">
            <a:avLst/>
          </a:prstGeom>
        </p:spPr>
        <p:txBody>
          <a:bodyPr/>
          <a:lstStyle/>
          <a:p>
            <a:pPr>
              <a:defRPr/>
            </a:pPr>
            <a:fld id="{AAE6AD81-66AD-461E-A6C4-7ADBBEA11C30}" type="slidenum">
              <a:rPr lang="en-US" smtClean="0"/>
              <a:pPr>
                <a:defRPr/>
              </a:pPr>
              <a:t>7</a:t>
            </a:fld>
            <a:endParaRPr lang="en-US" dirty="0"/>
          </a:p>
        </p:txBody>
      </p:sp>
      <p:graphicFrame>
        <p:nvGraphicFramePr>
          <p:cNvPr id="17" name="Chart 16"/>
          <p:cNvGraphicFramePr>
            <a:graphicFrameLocks/>
          </p:cNvGraphicFramePr>
          <p:nvPr>
            <p:extLst>
              <p:ext uri="{D42A27DB-BD31-4B8C-83A1-F6EECF244321}">
                <p14:modId xmlns:p14="http://schemas.microsoft.com/office/powerpoint/2010/main" val="2611139176"/>
              </p:ext>
            </p:extLst>
          </p:nvPr>
        </p:nvGraphicFramePr>
        <p:xfrm>
          <a:off x="930196" y="2353815"/>
          <a:ext cx="6772275"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150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8477"/>
            <a:ext cx="7772400" cy="1470025"/>
          </a:xfrm>
        </p:spPr>
        <p:txBody>
          <a:bodyPr/>
          <a:lstStyle/>
          <a:p>
            <a:r>
              <a:rPr lang="en-US" dirty="0"/>
              <a:t>Flow of Tax Receipts</a:t>
            </a:r>
          </a:p>
        </p:txBody>
      </p:sp>
      <p:sp>
        <p:nvSpPr>
          <p:cNvPr id="4" name="Slide Number Placeholder 3"/>
          <p:cNvSpPr>
            <a:spLocks noGrp="1"/>
          </p:cNvSpPr>
          <p:nvPr>
            <p:ph type="sldNum" sz="quarter" idx="12"/>
          </p:nvPr>
        </p:nvSpPr>
        <p:spPr/>
        <p:txBody>
          <a:bodyPr/>
          <a:lstStyle/>
          <a:p>
            <a:fld id="{C563698B-321A-0340-9C10-11FFEA0AE9F5}" type="slidenum">
              <a:rPr lang="en-US" smtClean="0"/>
              <a:t>8</a:t>
            </a:fld>
            <a:endParaRPr lang="en-US"/>
          </a:p>
        </p:txBody>
      </p:sp>
    </p:spTree>
    <p:extLst>
      <p:ext uri="{BB962C8B-B14F-4D97-AF65-F5344CB8AC3E}">
        <p14:creationId xmlns:p14="http://schemas.microsoft.com/office/powerpoint/2010/main" val="3430878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10361</TotalTime>
  <Words>952</Words>
  <Application>Microsoft Office PowerPoint</Application>
  <PresentationFormat>On-screen Show (4:3)</PresentationFormat>
  <Paragraphs>232</Paragraphs>
  <Slides>26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MS PGothic</vt:lpstr>
      <vt:lpstr>Arial</vt:lpstr>
      <vt:lpstr>Calibri</vt:lpstr>
      <vt:lpstr>Candara</vt:lpstr>
      <vt:lpstr>Century Gothic</vt:lpstr>
      <vt:lpstr>Courier New</vt:lpstr>
      <vt:lpstr>Palatino Linotype</vt:lpstr>
      <vt:lpstr>Tahoma</vt:lpstr>
      <vt:lpstr>Office Theme</vt:lpstr>
      <vt:lpstr>MARTA Funding Presentation</vt:lpstr>
      <vt:lpstr>PowerPoint Presentation</vt:lpstr>
      <vt:lpstr>PowerPoint Presentation</vt:lpstr>
      <vt:lpstr>PowerPoint Presentation</vt:lpstr>
      <vt:lpstr>MARTA Tax Collections</vt:lpstr>
      <vt:lpstr>PowerPoint Presentation</vt:lpstr>
      <vt:lpstr>PowerPoint Presentation</vt:lpstr>
      <vt:lpstr>PowerPoint Presentation</vt:lpstr>
      <vt:lpstr>Flow of Tax Receipts</vt:lpstr>
      <vt:lpstr>PowerPoint Presentation</vt:lpstr>
      <vt:lpstr>Operating and Capital Sources</vt:lpstr>
      <vt:lpstr>PowerPoint Presentation</vt:lpstr>
      <vt:lpstr>PowerPoint Presentation</vt:lpstr>
      <vt:lpstr>Questions</vt:lpstr>
      <vt:lpstr>MARTA Federal and State      Grant Programs</vt:lpstr>
      <vt:lpstr>Agenda</vt:lpstr>
      <vt:lpstr>PowerPoint Presentation</vt:lpstr>
      <vt:lpstr>Grant Program Oversight</vt:lpstr>
      <vt:lpstr>Grants Department Initiatives</vt:lpstr>
      <vt:lpstr>PowerPoint Presentation</vt:lpstr>
      <vt:lpstr>FTA Annual Apportionment</vt:lpstr>
      <vt:lpstr>MARTA Funding Split </vt:lpstr>
      <vt:lpstr>PowerPoint Presentation</vt:lpstr>
      <vt:lpstr>Non Traditional Initiatives </vt:lpstr>
      <vt:lpstr>     Questions???</vt:lpstr>
      <vt:lpstr>Let’s 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Allen.</dc:creator>
  <cp:lastModifiedBy>Lee, Keri</cp:lastModifiedBy>
  <cp:revision>28</cp:revision>
  <cp:lastPrinted>2017-05-04T14:24:31Z</cp:lastPrinted>
  <dcterms:created xsi:type="dcterms:W3CDTF">2014-05-29T14:51:39Z</dcterms:created>
  <dcterms:modified xsi:type="dcterms:W3CDTF">2017-05-17T19:37:17Z</dcterms:modified>
</cp:coreProperties>
</file>